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80" r:id="rId1"/>
  </p:sldMasterIdLst>
  <p:notesMasterIdLst>
    <p:notesMasterId r:id="rId40"/>
  </p:notesMasterIdLst>
  <p:sldIdLst>
    <p:sldId id="256" r:id="rId2"/>
    <p:sldId id="258" r:id="rId3"/>
    <p:sldId id="288" r:id="rId4"/>
    <p:sldId id="321" r:id="rId5"/>
    <p:sldId id="271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31" r:id="rId15"/>
    <p:sldId id="332" r:id="rId16"/>
    <p:sldId id="333" r:id="rId17"/>
    <p:sldId id="334" r:id="rId18"/>
    <p:sldId id="415" r:id="rId19"/>
    <p:sldId id="335" r:id="rId20"/>
    <p:sldId id="336" r:id="rId21"/>
    <p:sldId id="337" r:id="rId22"/>
    <p:sldId id="338" r:id="rId23"/>
    <p:sldId id="339" r:id="rId24"/>
    <p:sldId id="340" r:id="rId25"/>
    <p:sldId id="341" r:id="rId26"/>
    <p:sldId id="342" r:id="rId27"/>
    <p:sldId id="343" r:id="rId28"/>
    <p:sldId id="344" r:id="rId29"/>
    <p:sldId id="345" r:id="rId30"/>
    <p:sldId id="346" r:id="rId31"/>
    <p:sldId id="347" r:id="rId32"/>
    <p:sldId id="348" r:id="rId33"/>
    <p:sldId id="349" r:id="rId34"/>
    <p:sldId id="350" r:id="rId35"/>
    <p:sldId id="351" r:id="rId36"/>
    <p:sldId id="303" r:id="rId37"/>
    <p:sldId id="304" r:id="rId38"/>
    <p:sldId id="286" r:id="rId39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9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271F8EFA-B39B-48FD-B005-A4720C9D3087}" type="datetimeFigureOut">
              <a:rPr lang="en-US"/>
              <a:pPr>
                <a:defRPr/>
              </a:pPr>
              <a:t>06/05/2020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90AF7A47-E430-4EDF-A1BB-AADC97600B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/>
          <p:cNvSpPr>
            <a:spLocks/>
          </p:cNvSpPr>
          <p:nvPr/>
        </p:nvSpPr>
        <p:spPr bwMode="gray">
          <a:xfrm>
            <a:off x="-9525" y="1447800"/>
            <a:ext cx="9164638" cy="3832225"/>
          </a:xfrm>
          <a:custGeom>
            <a:avLst/>
            <a:gdLst>
              <a:gd name="T0" fmla="*/ 2147483647 w 5773"/>
              <a:gd name="T1" fmla="*/ 2147483647 h 2414"/>
              <a:gd name="T2" fmla="*/ 2147483647 w 5773"/>
              <a:gd name="T3" fmla="*/ 2147483647 h 2414"/>
              <a:gd name="T4" fmla="*/ 2147483647 w 5773"/>
              <a:gd name="T5" fmla="*/ 2147483647 h 2414"/>
              <a:gd name="T6" fmla="*/ 2147483647 w 5773"/>
              <a:gd name="T7" fmla="*/ 2147483647 h 2414"/>
              <a:gd name="T8" fmla="*/ 2147483647 w 5773"/>
              <a:gd name="T9" fmla="*/ 2147483647 h 2414"/>
              <a:gd name="T10" fmla="*/ 2147483647 w 5773"/>
              <a:gd name="T11" fmla="*/ 2147483647 h 2414"/>
              <a:gd name="T12" fmla="*/ 2147483647 w 5773"/>
              <a:gd name="T13" fmla="*/ 2147483647 h 2414"/>
              <a:gd name="T14" fmla="*/ 2147483647 w 5773"/>
              <a:gd name="T15" fmla="*/ 2147483647 h 2414"/>
              <a:gd name="T16" fmla="*/ 2147483647 w 5773"/>
              <a:gd name="T17" fmla="*/ 2147483647 h 241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3" h="2414">
                <a:moveTo>
                  <a:pt x="12" y="124"/>
                </a:moveTo>
                <a:cubicBezTo>
                  <a:pt x="150" y="76"/>
                  <a:pt x="581" y="0"/>
                  <a:pt x="1381" y="12"/>
                </a:cubicBezTo>
                <a:cubicBezTo>
                  <a:pt x="2181" y="23"/>
                  <a:pt x="3370" y="437"/>
                  <a:pt x="4064" y="581"/>
                </a:cubicBezTo>
                <a:cubicBezTo>
                  <a:pt x="4758" y="725"/>
                  <a:pt x="5635" y="219"/>
                  <a:pt x="5773" y="118"/>
                </a:cubicBezTo>
                <a:lnTo>
                  <a:pt x="5766" y="2151"/>
                </a:lnTo>
                <a:cubicBezTo>
                  <a:pt x="4994" y="2407"/>
                  <a:pt x="4326" y="2311"/>
                  <a:pt x="3966" y="2263"/>
                </a:cubicBezTo>
                <a:cubicBezTo>
                  <a:pt x="3606" y="2215"/>
                  <a:pt x="2715" y="1873"/>
                  <a:pt x="1963" y="1897"/>
                </a:cubicBezTo>
                <a:cubicBezTo>
                  <a:pt x="1305" y="1893"/>
                  <a:pt x="0" y="2402"/>
                  <a:pt x="6" y="2407"/>
                </a:cubicBezTo>
                <a:cubicBezTo>
                  <a:pt x="12" y="2414"/>
                  <a:pt x="12" y="568"/>
                  <a:pt x="12" y="124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" name="Freeform 18"/>
          <p:cNvSpPr>
            <a:spLocks/>
          </p:cNvSpPr>
          <p:nvPr/>
        </p:nvSpPr>
        <p:spPr bwMode="gray">
          <a:xfrm>
            <a:off x="-9525" y="1730375"/>
            <a:ext cx="9150350" cy="3265488"/>
          </a:xfrm>
          <a:custGeom>
            <a:avLst/>
            <a:gdLst>
              <a:gd name="T0" fmla="*/ 2147483647 w 5764"/>
              <a:gd name="T1" fmla="*/ 2147483647 h 2057"/>
              <a:gd name="T2" fmla="*/ 2147483647 w 5764"/>
              <a:gd name="T3" fmla="*/ 2147483647 h 2057"/>
              <a:gd name="T4" fmla="*/ 2147483647 w 5764"/>
              <a:gd name="T5" fmla="*/ 2147483647 h 2057"/>
              <a:gd name="T6" fmla="*/ 2147483647 w 5764"/>
              <a:gd name="T7" fmla="*/ 2147483647 h 2057"/>
              <a:gd name="T8" fmla="*/ 2147483647 w 5764"/>
              <a:gd name="T9" fmla="*/ 2147483647 h 2057"/>
              <a:gd name="T10" fmla="*/ 2147483647 w 5764"/>
              <a:gd name="T11" fmla="*/ 2147483647 h 2057"/>
              <a:gd name="T12" fmla="*/ 2147483647 w 5764"/>
              <a:gd name="T13" fmla="*/ 2147483647 h 2057"/>
              <a:gd name="T14" fmla="*/ 2147483647 w 5764"/>
              <a:gd name="T15" fmla="*/ 2147483647 h 2057"/>
              <a:gd name="T16" fmla="*/ 2147483647 w 5764"/>
              <a:gd name="T17" fmla="*/ 2147483647 h 205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4" h="2057">
                <a:moveTo>
                  <a:pt x="6" y="272"/>
                </a:moveTo>
                <a:cubicBezTo>
                  <a:pt x="144" y="233"/>
                  <a:pt x="656" y="0"/>
                  <a:pt x="1453" y="10"/>
                </a:cubicBezTo>
                <a:cubicBezTo>
                  <a:pt x="2250" y="20"/>
                  <a:pt x="3475" y="403"/>
                  <a:pt x="4182" y="482"/>
                </a:cubicBezTo>
                <a:cubicBezTo>
                  <a:pt x="4890" y="561"/>
                  <a:pt x="5626" y="237"/>
                  <a:pt x="5764" y="154"/>
                </a:cubicBezTo>
                <a:lnTo>
                  <a:pt x="5764" y="1806"/>
                </a:lnTo>
                <a:cubicBezTo>
                  <a:pt x="4919" y="2052"/>
                  <a:pt x="4485" y="2057"/>
                  <a:pt x="4005" y="1994"/>
                </a:cubicBezTo>
                <a:cubicBezTo>
                  <a:pt x="3526" y="1929"/>
                  <a:pt x="2640" y="1502"/>
                  <a:pt x="1891" y="1522"/>
                </a:cubicBezTo>
                <a:cubicBezTo>
                  <a:pt x="1234" y="1519"/>
                  <a:pt x="0" y="1962"/>
                  <a:pt x="6" y="1967"/>
                </a:cubicBezTo>
                <a:cubicBezTo>
                  <a:pt x="12" y="1972"/>
                  <a:pt x="6" y="641"/>
                  <a:pt x="6" y="27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19"/>
          <p:cNvGrpSpPr>
            <a:grpSpLocks/>
          </p:cNvGrpSpPr>
          <p:nvPr/>
        </p:nvGrpSpPr>
        <p:grpSpPr bwMode="auto">
          <a:xfrm>
            <a:off x="7086600" y="1947863"/>
            <a:ext cx="533400" cy="533400"/>
            <a:chOff x="4752" y="1200"/>
            <a:chExt cx="288" cy="288"/>
          </a:xfrm>
        </p:grpSpPr>
        <p:sp>
          <p:nvSpPr>
            <p:cNvPr id="7" name="Oval 20"/>
            <p:cNvSpPr>
              <a:spLocks noChangeArrowheads="1"/>
            </p:cNvSpPr>
            <p:nvPr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Oval 21"/>
            <p:cNvSpPr>
              <a:spLocks noChangeArrowheads="1"/>
            </p:cNvSpPr>
            <p:nvPr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9" name="Group 22"/>
          <p:cNvGrpSpPr>
            <a:grpSpLocks/>
          </p:cNvGrpSpPr>
          <p:nvPr/>
        </p:nvGrpSpPr>
        <p:grpSpPr bwMode="auto">
          <a:xfrm>
            <a:off x="7620000" y="1371600"/>
            <a:ext cx="914400" cy="914400"/>
            <a:chOff x="4992" y="816"/>
            <a:chExt cx="576" cy="576"/>
          </a:xfrm>
        </p:grpSpPr>
        <p:sp>
          <p:nvSpPr>
            <p:cNvPr id="10" name="Oval 23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1" name="Oval 24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2" name="Group 25"/>
          <p:cNvGrpSpPr>
            <a:grpSpLocks/>
          </p:cNvGrpSpPr>
          <p:nvPr/>
        </p:nvGrpSpPr>
        <p:grpSpPr bwMode="auto">
          <a:xfrm>
            <a:off x="304800" y="3429000"/>
            <a:ext cx="1295400" cy="1371600"/>
            <a:chOff x="4992" y="816"/>
            <a:chExt cx="576" cy="576"/>
          </a:xfrm>
        </p:grpSpPr>
        <p:sp>
          <p:nvSpPr>
            <p:cNvPr id="13" name="Oval 26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4" name="Oval 27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143000" y="2590800"/>
            <a:ext cx="7086600" cy="1012825"/>
          </a:xfrm>
          <a:effectLst>
            <a:outerShdw dist="53882" dir="2700000" algn="ctr" rotWithShape="0">
              <a:schemeClr val="tx1"/>
            </a:outerShdw>
          </a:effectLst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1295400" y="3581400"/>
            <a:ext cx="6705600" cy="3810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1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477000"/>
            <a:ext cx="2133600" cy="244475"/>
          </a:xfr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fld id="{1CFD9A70-93B2-4953-ABCD-23843437C468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pic>
        <p:nvPicPr>
          <p:cNvPr id="18" name="Picture 128" descr="a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9900" y="95250"/>
            <a:ext cx="1803400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29" descr="b_1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4450" y="1968500"/>
            <a:ext cx="107950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8033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C -0.08906 0.01505 -0.38802 0.03033 -0.53472 0.09075 C -0.68142 0.15116 -0.81198 0.322 -0.88055 0.36297 C -0.94913 0.40394 -0.93229 0.34237 -0.94583 0.33704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00" y="202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.04629 C -0.07778 0.05393 -0.34948 0.0956 -0.46667 0.09166 C -0.58385 0.08773 -0.63611 -0.0007 -0.70278 0.02314 C -0.76944 0.04699 -0.83247 0.19027 -0.86667 0.23426 " pathEditMode="relative" rAng="0" ptsTypes="aaaa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300" y="7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4338F-49EC-4D13-98BD-A63D752B0B6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169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A28E3A-DEEF-4BF0-9849-D441B146661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2148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565D41-640E-4A4C-B531-68E3D8C306C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561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179749-417A-4A9F-A790-94E98C1160B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0714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060897-9120-408D-94AB-06B4243D7E6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5632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E794B3-E00C-4AC9-BC22-2839298FB82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3085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AC287F-F4EF-4D6B-BCBC-85C70BAA710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4614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B5DFB2-01C3-4AF9-B666-4FBD700CB22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9559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3477E-5CCE-42AD-99E3-0F95C95F819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848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85800"/>
            <a:ext cx="20574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60198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www.sanghv.com</a:t>
            </a: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2CDB98-794E-40A1-91F5-4241CD7BB14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82058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7"/>
          <p:cNvGraphicFramePr>
            <a:graphicFrameLocks noChangeAspect="1"/>
          </p:cNvGraphicFramePr>
          <p:nvPr/>
        </p:nvGraphicFramePr>
        <p:xfrm>
          <a:off x="0" y="0"/>
          <a:ext cx="9144000" cy="1200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61" name="Image" r:id="rId14" imgW="9561905" imgH="1600000" progId="Photoshop.Image.6">
                  <p:embed/>
                </p:oleObj>
              </mc:Choice>
              <mc:Fallback>
                <p:oleObj name="Image" r:id="rId14" imgW="9561905" imgH="1600000" progId="Photoshop.Image.6">
                  <p:embed/>
                  <p:pic>
                    <p:nvPicPr>
                      <p:cNvPr id="1026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white">
                      <a:xfrm>
                        <a:off x="0" y="0"/>
                        <a:ext cx="9144000" cy="1200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7" name="Freeform 16"/>
          <p:cNvSpPr>
            <a:spLocks/>
          </p:cNvSpPr>
          <p:nvPr/>
        </p:nvSpPr>
        <p:spPr bwMode="gray">
          <a:xfrm>
            <a:off x="-11113" y="280988"/>
            <a:ext cx="9155113" cy="1620837"/>
          </a:xfrm>
          <a:custGeom>
            <a:avLst/>
            <a:gdLst>
              <a:gd name="T0" fmla="*/ 2147483647 w 5767"/>
              <a:gd name="T1" fmla="*/ 2147483647 h 1021"/>
              <a:gd name="T2" fmla="*/ 2147483647 w 5767"/>
              <a:gd name="T3" fmla="*/ 2147483647 h 1021"/>
              <a:gd name="T4" fmla="*/ 2147483647 w 5767"/>
              <a:gd name="T5" fmla="*/ 2147483647 h 1021"/>
              <a:gd name="T6" fmla="*/ 2147483647 w 5767"/>
              <a:gd name="T7" fmla="*/ 0 h 1021"/>
              <a:gd name="T8" fmla="*/ 2147483647 w 5767"/>
              <a:gd name="T9" fmla="*/ 2147483647 h 1021"/>
              <a:gd name="T10" fmla="*/ 2147483647 w 5767"/>
              <a:gd name="T11" fmla="*/ 2147483647 h 1021"/>
              <a:gd name="T12" fmla="*/ 2147483647 w 5767"/>
              <a:gd name="T13" fmla="*/ 2147483647 h 1021"/>
              <a:gd name="T14" fmla="*/ 2147483647 w 5767"/>
              <a:gd name="T15" fmla="*/ 2147483647 h 1021"/>
              <a:gd name="T16" fmla="*/ 2147483647 w 5767"/>
              <a:gd name="T17" fmla="*/ 2147483647 h 102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67" h="1021">
                <a:moveTo>
                  <a:pt x="6" y="109"/>
                </a:moveTo>
                <a:cubicBezTo>
                  <a:pt x="144" y="93"/>
                  <a:pt x="626" y="42"/>
                  <a:pt x="1427" y="46"/>
                </a:cubicBezTo>
                <a:cubicBezTo>
                  <a:pt x="2228" y="50"/>
                  <a:pt x="3321" y="224"/>
                  <a:pt x="4032" y="255"/>
                </a:cubicBezTo>
                <a:cubicBezTo>
                  <a:pt x="4742" y="286"/>
                  <a:pt x="5649" y="91"/>
                  <a:pt x="5767" y="0"/>
                </a:cubicBezTo>
                <a:lnTo>
                  <a:pt x="5767" y="776"/>
                </a:lnTo>
                <a:cubicBezTo>
                  <a:pt x="4948" y="879"/>
                  <a:pt x="4543" y="844"/>
                  <a:pt x="4065" y="831"/>
                </a:cubicBezTo>
                <a:cubicBezTo>
                  <a:pt x="3587" y="818"/>
                  <a:pt x="2973" y="694"/>
                  <a:pt x="1984" y="674"/>
                </a:cubicBezTo>
                <a:cubicBezTo>
                  <a:pt x="995" y="654"/>
                  <a:pt x="28" y="969"/>
                  <a:pt x="14" y="995"/>
                </a:cubicBezTo>
                <a:cubicBezTo>
                  <a:pt x="0" y="1021"/>
                  <a:pt x="6" y="255"/>
                  <a:pt x="6" y="109"/>
                </a:cubicBezTo>
                <a:close/>
              </a:path>
            </a:pathLst>
          </a:custGeom>
          <a:solidFill>
            <a:schemeClr val="accent1">
              <a:alpha val="4117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28" name="Freeform 17"/>
          <p:cNvSpPr>
            <a:spLocks/>
          </p:cNvSpPr>
          <p:nvPr/>
        </p:nvSpPr>
        <p:spPr bwMode="gray">
          <a:xfrm>
            <a:off x="-20638" y="533400"/>
            <a:ext cx="9161463" cy="1006475"/>
          </a:xfrm>
          <a:custGeom>
            <a:avLst/>
            <a:gdLst>
              <a:gd name="T0" fmla="*/ 2147483647 w 5771"/>
              <a:gd name="T1" fmla="*/ 2147483647 h 634"/>
              <a:gd name="T2" fmla="*/ 2147483647 w 5771"/>
              <a:gd name="T3" fmla="*/ 2147483647 h 634"/>
              <a:gd name="T4" fmla="*/ 2147483647 w 5771"/>
              <a:gd name="T5" fmla="*/ 2147483647 h 634"/>
              <a:gd name="T6" fmla="*/ 2147483647 w 5771"/>
              <a:gd name="T7" fmla="*/ 2147483647 h 634"/>
              <a:gd name="T8" fmla="*/ 2147483647 w 5771"/>
              <a:gd name="T9" fmla="*/ 2147483647 h 634"/>
              <a:gd name="T10" fmla="*/ 2147483647 w 5771"/>
              <a:gd name="T11" fmla="*/ 2147483647 h 634"/>
              <a:gd name="T12" fmla="*/ 2147483647 w 5771"/>
              <a:gd name="T13" fmla="*/ 2147483647 h 634"/>
              <a:gd name="T14" fmla="*/ 2147483647 w 5771"/>
              <a:gd name="T15" fmla="*/ 2147483647 h 634"/>
              <a:gd name="T16" fmla="*/ 2147483647 w 5771"/>
              <a:gd name="T17" fmla="*/ 2147483647 h 63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5771" h="634">
                <a:moveTo>
                  <a:pt x="20" y="109"/>
                </a:moveTo>
                <a:cubicBezTo>
                  <a:pt x="26" y="109"/>
                  <a:pt x="645" y="0"/>
                  <a:pt x="1442" y="3"/>
                </a:cubicBezTo>
                <a:cubicBezTo>
                  <a:pt x="2239" y="6"/>
                  <a:pt x="3443" y="123"/>
                  <a:pt x="4150" y="148"/>
                </a:cubicBezTo>
                <a:cubicBezTo>
                  <a:pt x="4858" y="173"/>
                  <a:pt x="5633" y="63"/>
                  <a:pt x="5771" y="37"/>
                </a:cubicBezTo>
                <a:lnTo>
                  <a:pt x="5771" y="557"/>
                </a:lnTo>
                <a:cubicBezTo>
                  <a:pt x="4926" y="634"/>
                  <a:pt x="4422" y="612"/>
                  <a:pt x="3942" y="592"/>
                </a:cubicBezTo>
                <a:cubicBezTo>
                  <a:pt x="3463" y="572"/>
                  <a:pt x="2588" y="450"/>
                  <a:pt x="1839" y="456"/>
                </a:cubicBezTo>
                <a:cubicBezTo>
                  <a:pt x="1182" y="455"/>
                  <a:pt x="0" y="618"/>
                  <a:pt x="6" y="620"/>
                </a:cubicBezTo>
                <a:cubicBezTo>
                  <a:pt x="12" y="621"/>
                  <a:pt x="14" y="109"/>
                  <a:pt x="20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1029" name="Group 18"/>
          <p:cNvGrpSpPr>
            <a:grpSpLocks/>
          </p:cNvGrpSpPr>
          <p:nvPr/>
        </p:nvGrpSpPr>
        <p:grpSpPr bwMode="auto">
          <a:xfrm>
            <a:off x="7740650" y="347663"/>
            <a:ext cx="387350" cy="366712"/>
            <a:chOff x="4752" y="1200"/>
            <a:chExt cx="288" cy="288"/>
          </a:xfrm>
        </p:grpSpPr>
        <p:sp>
          <p:nvSpPr>
            <p:cNvPr id="1043" name="Oval 19"/>
            <p:cNvSpPr>
              <a:spLocks noChangeArrowheads="1"/>
            </p:cNvSpPr>
            <p:nvPr/>
          </p:nvSpPr>
          <p:spPr bwMode="gray">
            <a:xfrm>
              <a:off x="4752" y="1200"/>
              <a:ext cx="288" cy="28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tint val="25490"/>
                    <a:invGamma/>
                  </a:schemeClr>
                </a:gs>
                <a:gs pos="100000">
                  <a:schemeClr val="tx2">
                    <a:alpha val="3100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44" name="Oval 20"/>
            <p:cNvSpPr>
              <a:spLocks noChangeArrowheads="1"/>
            </p:cNvSpPr>
            <p:nvPr/>
          </p:nvSpPr>
          <p:spPr bwMode="gray">
            <a:xfrm>
              <a:off x="4752" y="1200"/>
              <a:ext cx="192" cy="19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0" name="Group 21"/>
          <p:cNvGrpSpPr>
            <a:grpSpLocks/>
          </p:cNvGrpSpPr>
          <p:nvPr/>
        </p:nvGrpSpPr>
        <p:grpSpPr bwMode="auto">
          <a:xfrm>
            <a:off x="8153400" y="53975"/>
            <a:ext cx="609600" cy="592138"/>
            <a:chOff x="4992" y="816"/>
            <a:chExt cx="576" cy="576"/>
          </a:xfrm>
        </p:grpSpPr>
        <p:sp>
          <p:nvSpPr>
            <p:cNvPr id="1039" name="Oval 22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accent1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047" name="Oval 23"/>
            <p:cNvSpPr>
              <a:spLocks noChangeArrowheads="1"/>
            </p:cNvSpPr>
            <p:nvPr/>
          </p:nvSpPr>
          <p:spPr bwMode="gray">
            <a:xfrm>
              <a:off x="4992" y="912"/>
              <a:ext cx="480" cy="385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grpSp>
        <p:nvGrpSpPr>
          <p:cNvPr id="1031" name="Group 24"/>
          <p:cNvGrpSpPr>
            <a:grpSpLocks/>
          </p:cNvGrpSpPr>
          <p:nvPr/>
        </p:nvGrpSpPr>
        <p:grpSpPr bwMode="auto">
          <a:xfrm>
            <a:off x="171450" y="819150"/>
            <a:ext cx="720725" cy="762000"/>
            <a:chOff x="4992" y="816"/>
            <a:chExt cx="576" cy="576"/>
          </a:xfrm>
        </p:grpSpPr>
        <p:sp>
          <p:nvSpPr>
            <p:cNvPr id="1037" name="Oval 25"/>
            <p:cNvSpPr>
              <a:spLocks noChangeArrowheads="1"/>
            </p:cNvSpPr>
            <p:nvPr/>
          </p:nvSpPr>
          <p:spPr bwMode="gray">
            <a:xfrm>
              <a:off x="4992" y="816"/>
              <a:ext cx="576" cy="576"/>
            </a:xfrm>
            <a:prstGeom prst="ellipse">
              <a:avLst/>
            </a:prstGeom>
            <a:solidFill>
              <a:schemeClr val="tx2">
                <a:alpha val="5294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/>
            </a:p>
          </p:txBody>
        </p:sp>
        <p:sp>
          <p:nvSpPr>
            <p:cNvPr id="1050" name="Oval 26"/>
            <p:cNvSpPr>
              <a:spLocks noChangeArrowheads="1"/>
            </p:cNvSpPr>
            <p:nvPr/>
          </p:nvSpPr>
          <p:spPr bwMode="gray">
            <a:xfrm>
              <a:off x="4992" y="912"/>
              <a:ext cx="480" cy="384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bg1">
                    <a:gamma/>
                    <a:tint val="34902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/>
            </a:p>
          </p:txBody>
        </p:sp>
      </p:grpSp>
      <p:sp>
        <p:nvSpPr>
          <p:cNvPr id="103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28800"/>
            <a:ext cx="8229600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US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00800"/>
            <a:ext cx="2895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 smtClean="0"/>
              <a:t>Hà Văn Sang - www.sanghv.com</a:t>
            </a:r>
            <a:endParaRPr lang="en-US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00800"/>
            <a:ext cx="2133600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DFF0F71B-A736-47AB-8E4E-72D7E8D0235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103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914400" y="685800"/>
            <a:ext cx="739140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4631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6" grpId="0"/>
    </p:bldLst>
  </p:timing>
  <p:hf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4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2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87186" y="2514600"/>
            <a:ext cx="8229600" cy="1143000"/>
          </a:xfrm>
        </p:spPr>
        <p:txBody>
          <a:bodyPr/>
          <a:lstStyle/>
          <a:p>
            <a:r>
              <a:rPr lang="en-US" altLang="en-US" smtClean="0"/>
              <a:t>Internet và An toàn dữ liệu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143000" y="5486400"/>
            <a:ext cx="2819400" cy="381000"/>
          </a:xfrm>
        </p:spPr>
        <p:txBody>
          <a:bodyPr/>
          <a:lstStyle/>
          <a:p>
            <a:r>
              <a:rPr lang="en-US" altLang="en-US" smtClean="0"/>
              <a:t>Nguyễn Văn Đôn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79" y="361222"/>
            <a:ext cx="2126164" cy="2126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Line 2"/>
          <p:cNvSpPr>
            <a:spLocks noChangeShapeType="1"/>
          </p:cNvSpPr>
          <p:nvPr/>
        </p:nvSpPr>
        <p:spPr bwMode="auto">
          <a:xfrm flipV="1">
            <a:off x="1073985" y="2078200"/>
            <a:ext cx="209981" cy="465622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1" name="Line 3"/>
          <p:cNvSpPr>
            <a:spLocks noChangeShapeType="1"/>
          </p:cNvSpPr>
          <p:nvPr/>
        </p:nvSpPr>
        <p:spPr bwMode="auto">
          <a:xfrm flipH="1">
            <a:off x="959552" y="2529944"/>
            <a:ext cx="151931" cy="3632313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1453423" y="1998246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1453423" y="4970046"/>
            <a:ext cx="6096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2294" name="Line 6"/>
          <p:cNvSpPr>
            <a:spLocks noChangeShapeType="1"/>
          </p:cNvSpPr>
          <p:nvPr/>
        </p:nvSpPr>
        <p:spPr bwMode="auto">
          <a:xfrm flipV="1">
            <a:off x="1358173" y="3031789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1134108" y="2435701"/>
            <a:ext cx="188620" cy="1627015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2296" name="Line 8"/>
          <p:cNvSpPr>
            <a:spLocks noChangeShapeType="1"/>
          </p:cNvSpPr>
          <p:nvPr/>
        </p:nvSpPr>
        <p:spPr bwMode="auto">
          <a:xfrm flipV="1">
            <a:off x="1393344" y="6162257"/>
            <a:ext cx="685800" cy="0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 sz="2400"/>
          </a:p>
        </p:txBody>
      </p:sp>
      <p:sp>
        <p:nvSpPr>
          <p:cNvPr id="12297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/>
              <a:t>Chương </a:t>
            </a:r>
            <a:r>
              <a:rPr lang="en-US" altLang="en-US" sz="3200" smtClean="0"/>
              <a:t>2: </a:t>
            </a:r>
            <a:r>
              <a:rPr lang="vi-VN" altLang="en-US" sz="3200"/>
              <a:t>Thư điện tử (Email</a:t>
            </a:r>
            <a:r>
              <a:rPr lang="vi-VN" altLang="en-US" sz="3200" smtClean="0"/>
              <a:t>)</a:t>
            </a:r>
            <a:endParaRPr lang="en-US" altLang="en-US" sz="3200" smtClean="0"/>
          </a:p>
        </p:txBody>
      </p:sp>
      <p:sp>
        <p:nvSpPr>
          <p:cNvPr id="12315" name="Footer Placeholder 35"/>
          <p:cNvSpPr>
            <a:spLocks noGrp="1"/>
          </p:cNvSpPr>
          <p:nvPr>
            <p:ph type="ftr" sz="quarter" idx="11"/>
          </p:nvPr>
        </p:nvSpPr>
        <p:spPr>
          <a:xfrm>
            <a:off x="1828073" y="6341646"/>
            <a:ext cx="2895600" cy="32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2314" name="Slide Number Placeholder 34"/>
          <p:cNvSpPr>
            <a:spLocks noGrp="1"/>
          </p:cNvSpPr>
          <p:nvPr>
            <p:ph type="sldNum" sz="quarter" idx="12"/>
          </p:nvPr>
        </p:nvSpPr>
        <p:spPr>
          <a:xfrm>
            <a:off x="5257073" y="6341646"/>
            <a:ext cx="2133600" cy="32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3B49442-5256-47C3-8FF2-584DDB830F4B}" type="slidenum">
              <a:rPr lang="en-US" altLang="en-US" sz="2400" smtClean="0">
                <a:solidFill>
                  <a:schemeClr val="bg1"/>
                </a:solidFill>
              </a:rPr>
              <a:pPr/>
              <a:t>2</a:t>
            </a:fld>
            <a:endParaRPr lang="en-US" altLang="en-US" sz="2400" smtClean="0">
              <a:solidFill>
                <a:schemeClr val="bg1"/>
              </a:solidFill>
            </a:endParaRPr>
          </a:p>
        </p:txBody>
      </p:sp>
      <p:grpSp>
        <p:nvGrpSpPr>
          <p:cNvPr id="12298" name="Group 10"/>
          <p:cNvGrpSpPr>
            <a:grpSpLocks/>
          </p:cNvGrpSpPr>
          <p:nvPr/>
        </p:nvGrpSpPr>
        <p:grpSpPr bwMode="auto">
          <a:xfrm>
            <a:off x="90635" y="1784977"/>
            <a:ext cx="1088732" cy="1447484"/>
            <a:chOff x="140" y="1419"/>
            <a:chExt cx="1684" cy="1683"/>
          </a:xfrm>
        </p:grpSpPr>
        <p:sp>
          <p:nvSpPr>
            <p:cNvPr id="7179" name="Oval 11"/>
            <p:cNvSpPr>
              <a:spLocks noChangeArrowheads="1"/>
            </p:cNvSpPr>
            <p:nvPr/>
          </p:nvSpPr>
          <p:spPr bwMode="gray">
            <a:xfrm>
              <a:off x="140" y="1419"/>
              <a:ext cx="1684" cy="168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0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180" name="Oval 12"/>
            <p:cNvSpPr>
              <a:spLocks noChangeArrowheads="1"/>
            </p:cNvSpPr>
            <p:nvPr/>
          </p:nvSpPr>
          <p:spPr bwMode="gray">
            <a:xfrm>
              <a:off x="251" y="1528"/>
              <a:ext cx="1461" cy="1463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4118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7181" name="Oval 13"/>
            <p:cNvSpPr>
              <a:spLocks noChangeArrowheads="1"/>
            </p:cNvSpPr>
            <p:nvPr/>
          </p:nvSpPr>
          <p:spPr bwMode="gray">
            <a:xfrm>
              <a:off x="258" y="1536"/>
              <a:ext cx="1461" cy="1462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63529"/>
                    <a:invGamma/>
                  </a:schemeClr>
                </a:gs>
                <a:gs pos="100000">
                  <a:schemeClr val="folHlink">
                    <a:alpha val="0"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eaLnBrk="1" hangingPunct="1"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12319" name="Oval 14"/>
            <p:cNvSpPr>
              <a:spLocks noChangeArrowheads="1"/>
            </p:cNvSpPr>
            <p:nvPr/>
          </p:nvSpPr>
          <p:spPr bwMode="gray">
            <a:xfrm>
              <a:off x="323" y="1602"/>
              <a:ext cx="1317" cy="1316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0" name="Oval 15"/>
            <p:cNvSpPr>
              <a:spLocks noChangeArrowheads="1"/>
            </p:cNvSpPr>
            <p:nvPr/>
          </p:nvSpPr>
          <p:spPr bwMode="gray">
            <a:xfrm>
              <a:off x="344" y="1623"/>
              <a:ext cx="1276" cy="1277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1" name="Oval 16"/>
            <p:cNvSpPr>
              <a:spLocks noChangeArrowheads="1"/>
            </p:cNvSpPr>
            <p:nvPr/>
          </p:nvSpPr>
          <p:spPr bwMode="gray">
            <a:xfrm>
              <a:off x="360" y="1630"/>
              <a:ext cx="1246" cy="1246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2" name="Oval 17"/>
            <p:cNvSpPr>
              <a:spLocks noChangeArrowheads="1"/>
            </p:cNvSpPr>
            <p:nvPr/>
          </p:nvSpPr>
          <p:spPr bwMode="gray">
            <a:xfrm>
              <a:off x="374" y="1642"/>
              <a:ext cx="1184" cy="116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2323" name="Oval 18"/>
            <p:cNvSpPr>
              <a:spLocks noChangeArrowheads="1"/>
            </p:cNvSpPr>
            <p:nvPr/>
          </p:nvSpPr>
          <p:spPr bwMode="gray">
            <a:xfrm>
              <a:off x="443" y="1675"/>
              <a:ext cx="1053" cy="945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pic>
          <p:nvPicPr>
            <p:cNvPr id="12324" name="Picture 19" descr="mar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" y="1773"/>
              <a:ext cx="1011" cy="10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9" name="AutoShape 20"/>
          <p:cNvSpPr>
            <a:spLocks noChangeArrowheads="1"/>
          </p:cNvSpPr>
          <p:nvPr/>
        </p:nvSpPr>
        <p:spPr bwMode="gray">
          <a:xfrm>
            <a:off x="1358075" y="1606690"/>
            <a:ext cx="7633525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12300" name="Rectangle 21"/>
          <p:cNvSpPr>
            <a:spLocks noChangeArrowheads="1"/>
          </p:cNvSpPr>
          <p:nvPr/>
        </p:nvSpPr>
        <p:spPr bwMode="auto">
          <a:xfrm>
            <a:off x="1603615" y="1732194"/>
            <a:ext cx="18966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smtClean="0">
                <a:solidFill>
                  <a:srgbClr val="000000"/>
                </a:solidFill>
              </a:rPr>
              <a:t>1. Khái </a:t>
            </a:r>
            <a:r>
              <a:rPr lang="en-US" altLang="en-US" sz="2400">
                <a:solidFill>
                  <a:srgbClr val="000000"/>
                </a:solidFill>
              </a:rPr>
              <a:t>niệm</a:t>
            </a:r>
          </a:p>
        </p:txBody>
      </p:sp>
      <p:sp>
        <p:nvSpPr>
          <p:cNvPr id="12301" name="AutoShape 22"/>
          <p:cNvSpPr>
            <a:spLocks noChangeArrowheads="1"/>
          </p:cNvSpPr>
          <p:nvPr/>
        </p:nvSpPr>
        <p:spPr bwMode="gray">
          <a:xfrm>
            <a:off x="1314770" y="2633327"/>
            <a:ext cx="7676830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12302" name="Rectangle 23"/>
          <p:cNvSpPr>
            <a:spLocks noChangeArrowheads="1"/>
          </p:cNvSpPr>
          <p:nvPr/>
        </p:nvSpPr>
        <p:spPr bwMode="auto">
          <a:xfrm>
            <a:off x="1603615" y="2770496"/>
            <a:ext cx="22910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smtClean="0">
                <a:solidFill>
                  <a:srgbClr val="000000"/>
                </a:solidFill>
              </a:rPr>
              <a:t>2</a:t>
            </a:r>
            <a:r>
              <a:rPr lang="en-US" altLang="en-US" sz="2400">
                <a:solidFill>
                  <a:srgbClr val="000000"/>
                </a:solidFill>
              </a:rPr>
              <a:t>. Địa chỉ email</a:t>
            </a:r>
          </a:p>
        </p:txBody>
      </p:sp>
      <p:sp>
        <p:nvSpPr>
          <p:cNvPr id="12303" name="AutoShape 24"/>
          <p:cNvSpPr>
            <a:spLocks noChangeArrowheads="1"/>
          </p:cNvSpPr>
          <p:nvPr/>
        </p:nvSpPr>
        <p:spPr bwMode="gray">
          <a:xfrm>
            <a:off x="1322727" y="3685678"/>
            <a:ext cx="7668873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12304" name="Rectangle 25"/>
          <p:cNvSpPr>
            <a:spLocks noChangeArrowheads="1"/>
          </p:cNvSpPr>
          <p:nvPr/>
        </p:nvSpPr>
        <p:spPr bwMode="auto">
          <a:xfrm>
            <a:off x="1569387" y="3811790"/>
            <a:ext cx="345639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 smtClean="0">
                <a:solidFill>
                  <a:srgbClr val="000000"/>
                </a:solidFill>
              </a:rPr>
              <a:t>3</a:t>
            </a:r>
            <a:r>
              <a:rPr lang="en-US" altLang="en-US" sz="2400">
                <a:solidFill>
                  <a:srgbClr val="000000"/>
                </a:solidFill>
              </a:rPr>
              <a:t>. Các ngăn chứa email</a:t>
            </a:r>
          </a:p>
          <a:p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2305" name="Oval 26"/>
          <p:cNvSpPr>
            <a:spLocks noChangeArrowheads="1"/>
          </p:cNvSpPr>
          <p:nvPr/>
        </p:nvSpPr>
        <p:spPr bwMode="gray">
          <a:xfrm>
            <a:off x="1238571" y="1887121"/>
            <a:ext cx="228600" cy="372588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9B491B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12306" name="Oval 27"/>
          <p:cNvSpPr>
            <a:spLocks noChangeArrowheads="1"/>
          </p:cNvSpPr>
          <p:nvPr/>
        </p:nvSpPr>
        <p:spPr bwMode="gray">
          <a:xfrm>
            <a:off x="1243776" y="2848530"/>
            <a:ext cx="228600" cy="372588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93933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7196" name="Oval 28"/>
          <p:cNvSpPr>
            <a:spLocks noChangeArrowheads="1"/>
          </p:cNvSpPr>
          <p:nvPr/>
        </p:nvSpPr>
        <p:spPr bwMode="gray">
          <a:xfrm>
            <a:off x="1235642" y="3897291"/>
            <a:ext cx="228600" cy="372588"/>
          </a:xfrm>
          <a:prstGeom prst="ellipse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66667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eaLnBrk="1" hangingPunct="1">
              <a:defRPr/>
            </a:pPr>
            <a:endParaRPr lang="en-US" sz="2400">
              <a:latin typeface="Arial" charset="0"/>
            </a:endParaRPr>
          </a:p>
        </p:txBody>
      </p:sp>
      <p:sp>
        <p:nvSpPr>
          <p:cNvPr id="12308" name="AutoShape 29"/>
          <p:cNvSpPr>
            <a:spLocks noChangeArrowheads="1"/>
          </p:cNvSpPr>
          <p:nvPr/>
        </p:nvSpPr>
        <p:spPr bwMode="gray">
          <a:xfrm>
            <a:off x="1333820" y="4727157"/>
            <a:ext cx="7657780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12309" name="Rectangle 30"/>
          <p:cNvSpPr>
            <a:spLocks noChangeArrowheads="1"/>
          </p:cNvSpPr>
          <p:nvPr/>
        </p:nvSpPr>
        <p:spPr bwMode="auto">
          <a:xfrm>
            <a:off x="1548251" y="4867365"/>
            <a:ext cx="7117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2400">
                <a:solidFill>
                  <a:srgbClr val="000000"/>
                </a:solidFill>
              </a:rPr>
              <a:t>4. </a:t>
            </a:r>
            <a:r>
              <a:rPr lang="en-US" altLang="en-US" sz="2400" smtClean="0">
                <a:solidFill>
                  <a:srgbClr val="000000"/>
                </a:solidFill>
              </a:rPr>
              <a:t>Các </a:t>
            </a:r>
            <a:r>
              <a:rPr lang="en-US" altLang="en-US" sz="2400">
                <a:solidFill>
                  <a:srgbClr val="000000"/>
                </a:solidFill>
              </a:rPr>
              <a:t>lệnh thông dụng trong một phần mềm email</a:t>
            </a:r>
          </a:p>
        </p:txBody>
      </p:sp>
      <p:sp>
        <p:nvSpPr>
          <p:cNvPr id="12310" name="Oval 31"/>
          <p:cNvSpPr>
            <a:spLocks noChangeArrowheads="1"/>
          </p:cNvSpPr>
          <p:nvPr/>
        </p:nvSpPr>
        <p:spPr bwMode="gray">
          <a:xfrm>
            <a:off x="1218473" y="4833046"/>
            <a:ext cx="228600" cy="372588"/>
          </a:xfrm>
          <a:prstGeom prst="ellipse">
            <a:avLst/>
          </a:prstGeom>
          <a:gradFill rotWithShape="1">
            <a:gsLst>
              <a:gs pos="0">
                <a:srgbClr val="E96E29"/>
              </a:gs>
              <a:gs pos="100000">
                <a:srgbClr val="9B491B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12311" name="AutoShape 32"/>
          <p:cNvSpPr>
            <a:spLocks noChangeArrowheads="1"/>
          </p:cNvSpPr>
          <p:nvPr/>
        </p:nvSpPr>
        <p:spPr bwMode="gray">
          <a:xfrm>
            <a:off x="1007394" y="5732366"/>
            <a:ext cx="7984206" cy="796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8F8F8"/>
              </a:gs>
              <a:gs pos="100000">
                <a:srgbClr val="BEBEBE"/>
              </a:gs>
            </a:gsLst>
            <a:lin ang="5400000" scaled="1"/>
          </a:gradFill>
          <a:ln w="19050">
            <a:solidFill>
              <a:srgbClr val="C0C0C0"/>
            </a:solidFill>
            <a:round/>
            <a:headEnd/>
            <a:tailEnd/>
          </a:ln>
          <a:effectLst>
            <a:outerShdw dist="53882" dir="2700000" algn="ctr" rotWithShape="0">
              <a:srgbClr val="292929">
                <a:alpha val="50000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12312" name="Rectangle 33"/>
          <p:cNvSpPr>
            <a:spLocks noChangeArrowheads="1"/>
          </p:cNvSpPr>
          <p:nvPr/>
        </p:nvSpPr>
        <p:spPr bwMode="auto">
          <a:xfrm>
            <a:off x="1112658" y="5908538"/>
            <a:ext cx="76658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2400"/>
              <a:t>5. Các thuật ngữ tiếng anh thông dụng trong một email</a:t>
            </a:r>
            <a:endParaRPr lang="en-US" altLang="en-US" sz="2400">
              <a:solidFill>
                <a:srgbClr val="000000"/>
              </a:solidFill>
            </a:endParaRPr>
          </a:p>
        </p:txBody>
      </p:sp>
      <p:sp>
        <p:nvSpPr>
          <p:cNvPr id="12313" name="Oval 34"/>
          <p:cNvSpPr>
            <a:spLocks noChangeArrowheads="1"/>
          </p:cNvSpPr>
          <p:nvPr/>
        </p:nvSpPr>
        <p:spPr bwMode="gray">
          <a:xfrm>
            <a:off x="943957" y="5913455"/>
            <a:ext cx="228600" cy="372588"/>
          </a:xfrm>
          <a:prstGeom prst="ellipse">
            <a:avLst/>
          </a:prstGeom>
          <a:gradFill rotWithShape="1">
            <a:gsLst>
              <a:gs pos="0">
                <a:srgbClr val="DCDC48"/>
              </a:gs>
              <a:gs pos="100000">
                <a:srgbClr val="939330"/>
              </a:gs>
            </a:gsLst>
            <a:path path="shape">
              <a:fillToRect l="50000" t="50000" r="50000" b="50000"/>
            </a:path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63500" dir="2212194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en-US" altLang="en-US" sz="2400"/>
          </a:p>
        </p:txBody>
      </p:sp>
      <p:sp>
        <p:nvSpPr>
          <p:cNvPr id="37" name="Line 2"/>
          <p:cNvSpPr>
            <a:spLocks noChangeShapeType="1"/>
          </p:cNvSpPr>
          <p:nvPr/>
        </p:nvSpPr>
        <p:spPr bwMode="auto">
          <a:xfrm>
            <a:off x="1138633" y="2467490"/>
            <a:ext cx="195187" cy="606719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8" name="Line 3"/>
          <p:cNvSpPr>
            <a:spLocks noChangeShapeType="1"/>
          </p:cNvSpPr>
          <p:nvPr/>
        </p:nvSpPr>
        <p:spPr bwMode="auto">
          <a:xfrm>
            <a:off x="1108732" y="2493973"/>
            <a:ext cx="178888" cy="2476073"/>
          </a:xfrm>
          <a:prstGeom prst="line">
            <a:avLst/>
          </a:prstGeom>
          <a:noFill/>
          <a:ln w="12700" cap="rnd">
            <a:solidFill>
              <a:srgbClr val="003366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Khái </a:t>
            </a:r>
            <a:r>
              <a:rPr lang="en-US" altLang="en-US" sz="3100"/>
              <a:t>niệm</a:t>
            </a:r>
            <a:endParaRPr lang="en-US" altLang="en-US" sz="3100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8382000" cy="1143000"/>
          </a:xfrm>
        </p:spPr>
        <p:txBody>
          <a:bodyPr/>
          <a:lstStyle/>
          <a:p>
            <a:r>
              <a:rPr lang="vi-VN" altLang="en-US" smtClean="0"/>
              <a:t>Thư </a:t>
            </a:r>
            <a:r>
              <a:rPr lang="vi-VN" altLang="en-US"/>
              <a:t>là phương tiện giúp những người ở cách xa nhau có thể trao đổi những thông tin cần </a:t>
            </a:r>
            <a:r>
              <a:rPr lang="vi-VN" altLang="en-US" smtClean="0"/>
              <a:t>thiết</a:t>
            </a:r>
            <a:endParaRPr lang="en-US" altLang="en-US" smtClean="0"/>
          </a:p>
          <a:p>
            <a:endParaRPr lang="en-US" altLang="en-US" smtClean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41986" name="Picture 2" descr="World map of Google data cen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2743200"/>
            <a:ext cx="7094329" cy="3437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Content Placeholder 2"/>
          <p:cNvSpPr txBox="1">
            <a:spLocks/>
          </p:cNvSpPr>
          <p:nvPr/>
        </p:nvSpPr>
        <p:spPr bwMode="auto">
          <a:xfrm>
            <a:off x="457200" y="6286500"/>
            <a:ext cx="58293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r>
              <a:rPr lang="en-US" altLang="en-US" kern="0"/>
              <a:t>Google data centers world wide</a:t>
            </a:r>
            <a:endParaRPr lang="en-US" altLang="en-US" kern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 altLang="en-US" sz="3100"/>
              <a:t>Tôi có thể giao tiếp </a:t>
            </a:r>
            <a:r>
              <a:rPr lang="vi-VN" altLang="en-US" sz="3100" smtClean="0"/>
              <a:t>bằng </a:t>
            </a:r>
            <a:r>
              <a:rPr lang="vi-VN" altLang="en-US" sz="3100"/>
              <a:t>cách nào?</a:t>
            </a:r>
            <a:endParaRPr lang="en-US" altLang="en-US" sz="3100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981200"/>
            <a:ext cx="8382000" cy="4114800"/>
          </a:xfrm>
        </p:spPr>
        <p:txBody>
          <a:bodyPr/>
          <a:lstStyle/>
          <a:p>
            <a:r>
              <a:rPr lang="vi-VN" altLang="en-US" smtClean="0"/>
              <a:t>Truyền </a:t>
            </a:r>
            <a:r>
              <a:rPr lang="vi-VN" altLang="en-US"/>
              <a:t>thông đề cập đến bất kỳ quy trình nào cho phép bạn tương tác với người khác</a:t>
            </a:r>
          </a:p>
          <a:p>
            <a:r>
              <a:rPr lang="vi-VN" altLang="en-US" smtClean="0"/>
              <a:t>Có </a:t>
            </a:r>
            <a:r>
              <a:rPr lang="vi-VN" altLang="en-US"/>
              <a:t>hai loại khung thời gian thiết yếu cho truyền thông: thời gian thực và có độ trễ.</a:t>
            </a:r>
          </a:p>
          <a:p>
            <a:pPr lvl="1"/>
            <a:r>
              <a:rPr lang="vi-VN" altLang="en-US" sz="2800" smtClean="0"/>
              <a:t>Thời </a:t>
            </a:r>
            <a:r>
              <a:rPr lang="vi-VN" altLang="en-US" sz="2800"/>
              <a:t>gian thực: thông tin được gửi và nhận tức thời</a:t>
            </a:r>
          </a:p>
          <a:p>
            <a:pPr lvl="1"/>
            <a:r>
              <a:rPr lang="vi-VN" altLang="en-US" sz="2800" smtClean="0"/>
              <a:t>Có </a:t>
            </a:r>
            <a:r>
              <a:rPr lang="vi-VN" altLang="en-US" sz="2800"/>
              <a:t>độ trễ: tồn tại một thời gian trễ giữa việc gửi và nhận thông tin</a:t>
            </a:r>
          </a:p>
          <a:p>
            <a:endParaRPr lang="en-US" altLang="en-US" smtClean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4013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smtClean="0"/>
              <a:t>Mô hình thư điện tử</a:t>
            </a:r>
          </a:p>
        </p:txBody>
      </p:sp>
      <p:sp>
        <p:nvSpPr>
          <p:cNvPr id="14367" name="Footer Placeholder 30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14366" name="Slide Number Placeholder 29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58D0918D-07B1-4201-A585-12E5B0BC2947}" type="slidenum">
              <a:rPr lang="en-US" altLang="en-US" smtClean="0">
                <a:solidFill>
                  <a:schemeClr val="bg1"/>
                </a:solidFill>
              </a:rPr>
              <a:pPr/>
              <a:t>5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4900" y="1774371"/>
            <a:ext cx="7239000" cy="46536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Thuộc tính thư điện tử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4457700" cy="5105400"/>
          </a:xfrm>
        </p:spPr>
        <p:txBody>
          <a:bodyPr/>
          <a:lstStyle/>
          <a:p>
            <a:r>
              <a:rPr lang="vi-VN" altLang="en-US"/>
              <a:t>Thư điện tử là một phương pháp chuẩn và phổ biến để trao đổi các thông tin kinh doanh và các tin nhắn cá nhân khi phản hồi chưa phải ở mức độ khẩn cấp</a:t>
            </a:r>
          </a:p>
          <a:p>
            <a:r>
              <a:rPr lang="vi-VN" altLang="en-US"/>
              <a:t>Thư điện tử dường như là phương tiện phổ biến nhất của truyền thông điện tử</a:t>
            </a:r>
          </a:p>
          <a:p>
            <a:endParaRPr lang="en-US" altLang="en-US" smtClean="0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209800"/>
            <a:ext cx="3865775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148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Thuộc tính thư điện tử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4457700" cy="5105400"/>
          </a:xfrm>
        </p:spPr>
        <p:txBody>
          <a:bodyPr/>
          <a:lstStyle/>
          <a:p>
            <a:pPr algn="just"/>
            <a:r>
              <a:rPr lang="vi-VN" altLang="en-US"/>
              <a:t>Cung cấp cho các doanh nghiệp (và các cá nhân) một cách thức để truyền tải tài liệu giữa các đầu mối liên lạc.</a:t>
            </a:r>
          </a:p>
          <a:p>
            <a:pPr algn="just"/>
            <a:r>
              <a:rPr lang="vi-VN" altLang="en-US"/>
              <a:t>Đóng vai trò như một phương tiện chia sẻ các tệp tin bằng cách gửi thư điện tử có các tệp tin đính </a:t>
            </a:r>
            <a:r>
              <a:rPr lang="vi-VN" altLang="en-US" smtClean="0"/>
              <a:t>kèm</a:t>
            </a:r>
            <a:endParaRPr lang="vi-VN" altLang="en-US"/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5687" y="2209800"/>
            <a:ext cx="28956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125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/>
              <a:t>Tin nhắn tức thời</a:t>
            </a:r>
            <a:endParaRPr lang="en-US" altLang="en-US" sz="3100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8496300" cy="2514600"/>
          </a:xfrm>
        </p:spPr>
        <p:txBody>
          <a:bodyPr/>
          <a:lstStyle/>
          <a:p>
            <a:pPr algn="just"/>
            <a:r>
              <a:rPr lang="vi-VN" altLang="en-US" sz="2400"/>
              <a:t>cho phép hai hoặc nhiều người tham gia “trò chuyện” với nhau theo thời gian thực</a:t>
            </a:r>
          </a:p>
          <a:p>
            <a:pPr algn="just"/>
            <a:r>
              <a:rPr lang="en-US" altLang="en-US" sz="2400" smtClean="0"/>
              <a:t>N</a:t>
            </a:r>
            <a:r>
              <a:rPr lang="vi-VN" altLang="en-US" sz="2400" smtClean="0"/>
              <a:t>hập </a:t>
            </a:r>
            <a:r>
              <a:rPr lang="vi-VN" altLang="en-US" sz="2400"/>
              <a:t>các tin nhắn vào trong một cửa sổ của chương trình tin nhắn tức thời</a:t>
            </a:r>
          </a:p>
          <a:p>
            <a:pPr algn="just"/>
            <a:r>
              <a:rPr lang="vi-VN" altLang="en-US" sz="2400" smtClean="0"/>
              <a:t>Tin </a:t>
            </a:r>
            <a:r>
              <a:rPr lang="vi-VN" altLang="en-US" sz="2400"/>
              <a:t>nhắn tức thời là một cách thức truyền thông rất hữu hiệu khi bạn nhanh chóng cần có câu trả lời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667"/>
          <a:stretch/>
        </p:blipFill>
        <p:spPr>
          <a:xfrm>
            <a:off x="1371600" y="4267200"/>
            <a:ext cx="6764694" cy="220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317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IM – Instance Message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8496300" cy="2514600"/>
          </a:xfrm>
        </p:spPr>
        <p:txBody>
          <a:bodyPr/>
          <a:lstStyle/>
          <a:p>
            <a:pPr algn="just"/>
            <a:r>
              <a:rPr lang="vi-VN" altLang="en-US" sz="2400"/>
              <a:t>Cần tạo một tài khoản với tên người dùng và mật khẩu</a:t>
            </a:r>
          </a:p>
          <a:p>
            <a:pPr algn="just"/>
            <a:r>
              <a:rPr lang="vi-VN" altLang="en-US" sz="2400" smtClean="0"/>
              <a:t>Có </a:t>
            </a:r>
            <a:r>
              <a:rPr lang="vi-VN" altLang="en-US" sz="2400"/>
              <a:t>rất nhiều chương trình tin nhắn tức thời có liên kết với các dịch vụ trực tuyến</a:t>
            </a:r>
          </a:p>
          <a:p>
            <a:pPr algn="just"/>
            <a:r>
              <a:rPr lang="vi-VN" altLang="en-US" sz="2400" smtClean="0"/>
              <a:t>Nhiều </a:t>
            </a:r>
            <a:r>
              <a:rPr lang="vi-VN" altLang="en-US" sz="2400"/>
              <a:t>người coi tin nhắn tức thời là một cách thức liên lạc ít kết nối trực tiếp đến người nhận so với gọi điện thoại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0058" y="3810000"/>
            <a:ext cx="4320084" cy="272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26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IM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8496300" cy="2514600"/>
          </a:xfrm>
        </p:spPr>
        <p:txBody>
          <a:bodyPr/>
          <a:lstStyle/>
          <a:p>
            <a:pPr algn="just"/>
            <a:r>
              <a:rPr lang="vi-VN" altLang="en-US" sz="2400"/>
              <a:t>người nhận đọc được tin nhắn thì họ cũng không nhất thiết phải trả lời ngay lập tức</a:t>
            </a:r>
          </a:p>
          <a:p>
            <a:pPr algn="just"/>
            <a:r>
              <a:rPr lang="vi-VN" altLang="en-US" sz="2400" smtClean="0"/>
              <a:t>Các </a:t>
            </a:r>
            <a:r>
              <a:rPr lang="vi-VN" altLang="en-US" sz="2400"/>
              <a:t>thông tin liên lạc có thể được chua sẻ từ chương trình IM này sang chương trình IM khác</a:t>
            </a:r>
          </a:p>
          <a:p>
            <a:pPr algn="just"/>
            <a:r>
              <a:rPr lang="vi-VN" altLang="en-US" sz="2400"/>
              <a:t>Bạn cần chú ý không được cung cấp mật khẩu hoặc số thẻ tín dụng trong các chương trình IM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4294414"/>
            <a:ext cx="7467600" cy="226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0023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IM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8496300" cy="2514600"/>
          </a:xfrm>
        </p:spPr>
        <p:txBody>
          <a:bodyPr/>
          <a:lstStyle/>
          <a:p>
            <a:pPr algn="just"/>
            <a:r>
              <a:rPr lang="vi-VN" altLang="en-US" sz="2400"/>
              <a:t>Việc trao đổi thông tin qua các chương trình tin nhắn tức thời sẽ được gửi qua Internet, và những truyền thông này là không bảo mật</a:t>
            </a:r>
          </a:p>
          <a:p>
            <a:pPr algn="just"/>
            <a:r>
              <a:rPr lang="vi-VN" altLang="en-US" sz="2400"/>
              <a:t> Các chương trình IM cho phép bạn:</a:t>
            </a:r>
          </a:p>
          <a:p>
            <a:pPr algn="just"/>
            <a:r>
              <a:rPr lang="vi-VN" altLang="en-US" sz="2400"/>
              <a:t> Chia sẻ các liên kết Web</a:t>
            </a:r>
          </a:p>
          <a:p>
            <a:pPr algn="just"/>
            <a:r>
              <a:rPr lang="vi-VN" altLang="en-US" sz="2400"/>
              <a:t> Gửi video hoặc trò chuyện có hình ảnh thực của người đối diện nếu họ có webcam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542" y="4471987"/>
            <a:ext cx="3918857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317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100" smtClean="0"/>
              <a:t>IM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8496300" cy="1371600"/>
          </a:xfrm>
        </p:spPr>
        <p:txBody>
          <a:bodyPr/>
          <a:lstStyle/>
          <a:p>
            <a:pPr algn="just"/>
            <a:r>
              <a:rPr lang="vi-VN" altLang="en-US" sz="2400"/>
              <a:t>Gửi ảnh</a:t>
            </a:r>
          </a:p>
          <a:p>
            <a:pPr algn="just"/>
            <a:r>
              <a:rPr lang="vi-VN" altLang="en-US" sz="2400" smtClean="0"/>
              <a:t>Phát </a:t>
            </a:r>
            <a:r>
              <a:rPr lang="vi-VN" altLang="en-US" sz="2400"/>
              <a:t>âm thanh</a:t>
            </a:r>
          </a:p>
          <a:p>
            <a:pPr algn="just"/>
            <a:r>
              <a:rPr lang="vi-VN" altLang="en-US" sz="2400" smtClean="0"/>
              <a:t>Sử </a:t>
            </a:r>
            <a:r>
              <a:rPr lang="vi-VN" altLang="en-US" sz="2400"/>
              <a:t>dụng máy tính như điện thoại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3516538"/>
            <a:ext cx="2310054" cy="97926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600" y="3367087"/>
            <a:ext cx="2628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73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924800" cy="563563"/>
          </a:xfrm>
        </p:spPr>
        <p:txBody>
          <a:bodyPr/>
          <a:lstStyle/>
          <a:p>
            <a:r>
              <a:rPr lang="vi-VN" altLang="en-US" sz="3100"/>
              <a:t>Sử dụng các tính năng đa phương tiện</a:t>
            </a:r>
            <a:endParaRPr lang="en-US" altLang="en-US" sz="3100" smtClean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342900" y="1752600"/>
            <a:ext cx="8496300" cy="1371600"/>
          </a:xfrm>
        </p:spPr>
        <p:txBody>
          <a:bodyPr/>
          <a:lstStyle/>
          <a:p>
            <a:pPr algn="just"/>
            <a:r>
              <a:rPr lang="vi-VN" altLang="en-US" sz="2400"/>
              <a:t>Hầu hết các chương trình IM cho phép bạn trao đổi thông tin âm thanh và video trực tiếp theo thời gian thực</a:t>
            </a:r>
          </a:p>
          <a:p>
            <a:pPr algn="just"/>
            <a:r>
              <a:rPr lang="vi-VN" altLang="en-US" sz="2400"/>
              <a:t>Cần có một tài khoản để có thể sử dụng cho việc đăng nhập vào một dịch vụ trước khi sử</a:t>
            </a:r>
          </a:p>
          <a:p>
            <a:pPr algn="just"/>
            <a:r>
              <a:rPr lang="vi-VN" altLang="en-US" sz="2400"/>
              <a:t>Dụng những loại chương trình này</a:t>
            </a:r>
          </a:p>
        </p:txBody>
      </p: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342900" y="963613"/>
            <a:ext cx="533400" cy="54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2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altLang="en-US" sz="2400" b="1" kern="0" smtClean="0">
                <a:solidFill>
                  <a:srgbClr val="FF0000"/>
                </a:solidFill>
              </a:rPr>
              <a:t>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3886200"/>
            <a:ext cx="3200400" cy="2397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692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924800" cy="563563"/>
          </a:xfrm>
        </p:spPr>
        <p:txBody>
          <a:bodyPr/>
          <a:lstStyle/>
          <a:p>
            <a:r>
              <a:rPr lang="en-US" sz="3200" dirty="0" err="1"/>
              <a:t>Sử</a:t>
            </a:r>
            <a:r>
              <a:rPr lang="en-US" sz="3200" dirty="0"/>
              <a:t> </a:t>
            </a:r>
            <a:r>
              <a:rPr lang="en-US" sz="3200" dirty="0" err="1"/>
              <a:t>dụng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tính</a:t>
            </a:r>
            <a:r>
              <a:rPr lang="en-US" sz="3200" dirty="0"/>
              <a:t> </a:t>
            </a:r>
            <a:r>
              <a:rPr lang="en-US" sz="3200" dirty="0" err="1"/>
              <a:t>năng</a:t>
            </a:r>
            <a:r>
              <a:rPr lang="en-US" sz="3200" dirty="0"/>
              <a:t> </a:t>
            </a:r>
            <a:r>
              <a:rPr lang="en-US" sz="3200" dirty="0" err="1"/>
              <a:t>đa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 smtClean="0"/>
              <a:t>tiện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/>
              <a:t>Nếu</a:t>
            </a:r>
            <a:r>
              <a:rPr lang="en-US" dirty="0" smtClean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bên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chuyện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thích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video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vẫn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tải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còn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xem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nghe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chuyện</a:t>
            </a:r>
            <a:r>
              <a:rPr lang="en-US" dirty="0"/>
              <a:t>,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chuyện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/>
              <a:t>C</a:t>
            </a:r>
            <a:r>
              <a:rPr lang="en-US" dirty="0" err="1" smtClean="0"/>
              <a:t>ó</a:t>
            </a:r>
            <a:r>
              <a:rPr lang="en-US" dirty="0" smtClean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chuột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phím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kích</a:t>
            </a:r>
            <a:r>
              <a:rPr lang="en-US" dirty="0"/>
              <a:t> </a:t>
            </a:r>
            <a:r>
              <a:rPr lang="en-US" dirty="0" err="1"/>
              <a:t>hoạt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nhấn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nút</a:t>
            </a:r>
            <a:r>
              <a:rPr lang="en-US" dirty="0"/>
              <a:t>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lý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8180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 smtClean="0"/>
              <a:t>bản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600200"/>
            <a:ext cx="5886450" cy="44196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dirty="0" err="1"/>
              <a:t>G</a:t>
            </a:r>
            <a:r>
              <a:rPr lang="en-US" sz="2400" dirty="0" err="1" smtClean="0"/>
              <a:t>ửi</a:t>
            </a:r>
            <a:r>
              <a:rPr lang="en-US" sz="2400" dirty="0" smtClean="0"/>
              <a:t> </a:t>
            </a:r>
            <a:r>
              <a:rPr lang="en-US" sz="2400" dirty="0"/>
              <a:t>qua </a:t>
            </a:r>
            <a:r>
              <a:rPr lang="en-US" sz="2400" dirty="0" err="1"/>
              <a:t>mạng</a:t>
            </a:r>
            <a:r>
              <a:rPr lang="en-US" sz="2400" dirty="0"/>
              <a:t> di </a:t>
            </a:r>
            <a:r>
              <a:rPr lang="en-US" sz="2400" dirty="0" err="1"/>
              <a:t>động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cung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 </a:t>
            </a:r>
            <a:r>
              <a:rPr lang="en-US" sz="2400" dirty="0" err="1"/>
              <a:t>thức</a:t>
            </a:r>
            <a:r>
              <a:rPr lang="en-US" sz="2400" dirty="0"/>
              <a:t>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 </a:t>
            </a:r>
            <a:r>
              <a:rPr lang="en-US" sz="2400" dirty="0" err="1"/>
              <a:t>nhắn</a:t>
            </a:r>
            <a:r>
              <a:rPr lang="en-US" sz="2400" dirty="0"/>
              <a:t> tin </a:t>
            </a:r>
            <a:r>
              <a:rPr lang="en-US" sz="2400" dirty="0" err="1"/>
              <a:t>ngắn</a:t>
            </a:r>
            <a:r>
              <a:rPr lang="en-US" sz="2400" dirty="0"/>
              <a:t> (SMS)</a:t>
            </a:r>
          </a:p>
          <a:p>
            <a:pPr algn="just">
              <a:lnSpc>
                <a:spcPct val="150000"/>
              </a:lnSpc>
            </a:pPr>
            <a:r>
              <a:rPr lang="en-US" sz="2400" dirty="0" err="1" smtClean="0"/>
              <a:t>Được</a:t>
            </a:r>
            <a:r>
              <a:rPr lang="en-US" sz="2400" dirty="0" smtClean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gửi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thoại</a:t>
            </a:r>
            <a:r>
              <a:rPr lang="en-US" sz="2400" dirty="0"/>
              <a:t> di </a:t>
            </a:r>
            <a:r>
              <a:rPr lang="en-US" sz="2400" dirty="0" err="1"/>
              <a:t>động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/>
              <a:t>S</a:t>
            </a:r>
            <a:r>
              <a:rPr lang="en-US" sz="2400" dirty="0" err="1" smtClean="0"/>
              <a:t>ố</a:t>
            </a:r>
            <a:r>
              <a:rPr lang="en-US" sz="2400" dirty="0" smtClean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tin </a:t>
            </a:r>
            <a:r>
              <a:rPr lang="en-US" sz="2400" dirty="0" err="1"/>
              <a:t>nhắn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hạn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(</a:t>
            </a:r>
            <a:r>
              <a:rPr lang="en-US" sz="2400" dirty="0" err="1"/>
              <a:t>khoảng</a:t>
            </a:r>
            <a:r>
              <a:rPr lang="en-US" sz="2400" dirty="0"/>
              <a:t> 100 </a:t>
            </a:r>
            <a:r>
              <a:rPr lang="en-US" sz="2400" dirty="0" err="1"/>
              <a:t>đến</a:t>
            </a:r>
            <a:r>
              <a:rPr lang="en-US" sz="2400" dirty="0"/>
              <a:t> 200 </a:t>
            </a:r>
            <a:r>
              <a:rPr lang="en-US" sz="2400" dirty="0" err="1"/>
              <a:t>ký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bản</a:t>
            </a:r>
            <a:r>
              <a:rPr lang="en-US" sz="2400" dirty="0"/>
              <a:t> tin, </a:t>
            </a:r>
            <a:r>
              <a:rPr lang="en-US" sz="2400" dirty="0" err="1"/>
              <a:t>phụ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cung</a:t>
            </a:r>
            <a:r>
              <a:rPr lang="en-US" sz="2400" dirty="0"/>
              <a:t> </a:t>
            </a:r>
            <a:r>
              <a:rPr lang="en-US" sz="2400" dirty="0" err="1"/>
              <a:t>cấp</a:t>
            </a:r>
            <a:r>
              <a:rPr lang="en-US" sz="2400" dirty="0"/>
              <a:t>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vụ</a:t>
            </a:r>
            <a:r>
              <a:rPr lang="en-US" sz="2400" dirty="0"/>
              <a:t>).</a:t>
            </a:r>
          </a:p>
          <a:p>
            <a:pPr marL="0" indent="0" algn="just">
              <a:buNone/>
            </a:pPr>
            <a:endParaRPr lang="en-US" sz="2400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856794"/>
            <a:ext cx="2000529" cy="41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39638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 smtClean="0"/>
              <a:t>bản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226469"/>
            <a:ext cx="7886700" cy="3774281"/>
          </a:xfrm>
        </p:spPr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phương</a:t>
            </a:r>
            <a:r>
              <a:rPr lang="en-US" dirty="0"/>
              <a:t> </a:t>
            </a:r>
            <a:r>
              <a:rPr lang="en-US" dirty="0" err="1"/>
              <a:t>tiện</a:t>
            </a:r>
            <a:r>
              <a:rPr lang="en-US" dirty="0"/>
              <a:t> (MMS)</a:t>
            </a:r>
          </a:p>
          <a:p>
            <a:pPr algn="just">
              <a:lnSpc>
                <a:spcPct val="150000"/>
              </a:lnSpc>
            </a:pPr>
            <a:r>
              <a:rPr lang="en-US" dirty="0" err="1"/>
              <a:t>C</a:t>
            </a:r>
            <a:r>
              <a:rPr lang="en-US" dirty="0" err="1" smtClean="0"/>
              <a:t>ung</a:t>
            </a:r>
            <a:r>
              <a:rPr lang="en-US" dirty="0" smtClean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 smtClean="0"/>
              <a:t>đa</a:t>
            </a:r>
            <a:r>
              <a:rPr lang="en-US" dirty="0" smtClean="0"/>
              <a:t> </a:t>
            </a:r>
            <a:r>
              <a:rPr lang="en-US" dirty="0" err="1" smtClean="0"/>
              <a:t>phương</a:t>
            </a:r>
            <a:r>
              <a:rPr lang="en-US" dirty="0" smtClean="0"/>
              <a:t> </a:t>
            </a:r>
            <a:r>
              <a:rPr lang="en-US" dirty="0" err="1"/>
              <a:t>tiện</a:t>
            </a:r>
            <a:r>
              <a:rPr lang="en-US" dirty="0"/>
              <a:t> </a:t>
            </a:r>
            <a:r>
              <a:rPr lang="en-US" dirty="0" err="1"/>
              <a:t>giữa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di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thiết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di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/>
              <a:t>khác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 Cho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video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dùng</a:t>
            </a:r>
            <a:r>
              <a:rPr lang="en-US" dirty="0"/>
              <a:t> </a:t>
            </a:r>
            <a:r>
              <a:rPr lang="en-US" dirty="0" err="1"/>
              <a:t>khác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err="1"/>
              <a:t>H</a:t>
            </a:r>
            <a:r>
              <a:rPr lang="en-US" dirty="0" err="1" smtClean="0"/>
              <a:t>ữu</a:t>
            </a:r>
            <a:r>
              <a:rPr lang="en-US" dirty="0" smtClean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 smtClean="0"/>
              <a:t>dụng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49416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563563"/>
          </a:xfrm>
        </p:spPr>
        <p:txBody>
          <a:bodyPr/>
          <a:lstStyle/>
          <a:p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chéo</a:t>
            </a:r>
            <a:r>
              <a:rPr lang="en-US" dirty="0"/>
              <a:t> (</a:t>
            </a:r>
            <a:r>
              <a:rPr lang="en-US" dirty="0" smtClean="0"/>
              <a:t>Crossing Over)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752600"/>
            <a:ext cx="7886700" cy="3336131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2475" dirty="0"/>
              <a:t> </a:t>
            </a:r>
            <a:r>
              <a:rPr lang="en-US" dirty="0" err="1"/>
              <a:t>Hầu</a:t>
            </a:r>
            <a:r>
              <a:rPr lang="en-US" dirty="0"/>
              <a:t> </a:t>
            </a:r>
            <a:r>
              <a:rPr lang="en-US" dirty="0" err="1"/>
              <a:t>hết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di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đều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,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nó</a:t>
            </a:r>
            <a:r>
              <a:rPr lang="en-US" dirty="0"/>
              <a:t> </a:t>
            </a:r>
            <a:r>
              <a:rPr lang="en-US" dirty="0" err="1"/>
              <a:t>sẽ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di </a:t>
            </a:r>
            <a:r>
              <a:rPr lang="en-US" dirty="0" err="1"/>
              <a:t>động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err="1"/>
              <a:t>R</a:t>
            </a:r>
            <a:r>
              <a:rPr lang="en-US" dirty="0" err="1" smtClean="0"/>
              <a:t>ất</a:t>
            </a:r>
            <a:r>
              <a:rPr lang="en-US" dirty="0" smtClean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nhà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di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nhập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Web site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máy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di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họ</a:t>
            </a: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646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563563"/>
          </a:xfrm>
        </p:spPr>
        <p:txBody>
          <a:bodyPr/>
          <a:lstStyle/>
          <a:p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chéo</a:t>
            </a:r>
            <a:r>
              <a:rPr lang="en-US" dirty="0"/>
              <a:t> (</a:t>
            </a:r>
            <a:r>
              <a:rPr lang="en-US" dirty="0" smtClean="0"/>
              <a:t>Crossing Over)</a:t>
            </a:r>
            <a:endParaRPr lang="en-US" dirty="0"/>
          </a:p>
        </p:txBody>
      </p:sp>
      <p:pic>
        <p:nvPicPr>
          <p:cNvPr id="5" name="Content Placeholder 4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524000"/>
            <a:ext cx="7877874" cy="4419600"/>
          </a:xfrm>
        </p:spPr>
      </p:pic>
    </p:spTree>
    <p:extLst>
      <p:ext uri="{BB962C8B-B14F-4D97-AF65-F5344CB8AC3E}">
        <p14:creationId xmlns:p14="http://schemas.microsoft.com/office/powerpoint/2010/main" val="11479111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di </a:t>
            </a:r>
            <a:r>
              <a:rPr lang="en-US" dirty="0" err="1"/>
              <a:t>động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tin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tức</a:t>
            </a:r>
            <a:r>
              <a:rPr lang="en-US" dirty="0"/>
              <a:t> </a:t>
            </a:r>
            <a:r>
              <a:rPr lang="en-US" dirty="0" err="1"/>
              <a:t>thời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smtClean="0"/>
              <a:t> </a:t>
            </a:r>
            <a:r>
              <a:rPr lang="en-US" smtClean="0"/>
              <a:t>Cần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chức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Internet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</a:t>
            </a:r>
            <a:r>
              <a:rPr lang="en-US" dirty="0" err="1"/>
              <a:t>dữ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Internet.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3464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733824"/>
            <a:ext cx="5943600" cy="4572000"/>
          </a:xfrm>
        </p:spPr>
        <p:txBody>
          <a:bodyPr/>
          <a:lstStyle/>
          <a:p>
            <a:pPr algn="just"/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cuộc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 </a:t>
            </a:r>
            <a:r>
              <a:rPr lang="en-US" sz="2400" dirty="0" err="1"/>
              <a:t>thoại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nối</a:t>
            </a:r>
            <a:r>
              <a:rPr lang="en-US" sz="2400" dirty="0"/>
              <a:t> Internet</a:t>
            </a:r>
          </a:p>
          <a:p>
            <a:pPr algn="just"/>
            <a:r>
              <a:rPr lang="en-US" sz="2400" dirty="0" err="1" smtClean="0"/>
              <a:t>Còn</a:t>
            </a:r>
            <a:r>
              <a:rPr lang="en-US" sz="2400" dirty="0" smtClean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biết</a:t>
            </a:r>
            <a:r>
              <a:rPr lang="en-US" sz="2400" dirty="0"/>
              <a:t> </a:t>
            </a:r>
            <a:r>
              <a:rPr lang="en-US" sz="2400" dirty="0" err="1"/>
              <a:t>đến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Thoại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nền</a:t>
            </a:r>
            <a:r>
              <a:rPr lang="en-US" sz="2400" dirty="0"/>
              <a:t> </a:t>
            </a:r>
            <a:r>
              <a:rPr lang="en-US" sz="2400" dirty="0" err="1"/>
              <a:t>băng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rộng</a:t>
            </a:r>
            <a:r>
              <a:rPr lang="en-US" sz="2400" dirty="0"/>
              <a:t> (</a:t>
            </a:r>
            <a:r>
              <a:rPr lang="en-US" sz="2400" dirty="0" err="1"/>
              <a:t>VoBB</a:t>
            </a:r>
            <a:r>
              <a:rPr lang="en-US" sz="2400" dirty="0"/>
              <a:t>: Voice over Broadband)</a:t>
            </a:r>
          </a:p>
          <a:p>
            <a:pPr algn="just"/>
            <a:r>
              <a:rPr lang="en-US" sz="2400" dirty="0" smtClean="0"/>
              <a:t> </a:t>
            </a:r>
            <a:r>
              <a:rPr lang="en-US" sz="2400" dirty="0" err="1"/>
              <a:t>chuyển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tín</a:t>
            </a:r>
            <a:r>
              <a:rPr lang="en-US" sz="2400" dirty="0"/>
              <a:t> </a:t>
            </a:r>
            <a:r>
              <a:rPr lang="en-US" sz="2400" dirty="0" err="1"/>
              <a:t>hiệu</a:t>
            </a:r>
            <a:r>
              <a:rPr lang="en-US" sz="2400" dirty="0"/>
              <a:t> </a:t>
            </a:r>
            <a:r>
              <a:rPr lang="en-US" sz="2400" dirty="0" err="1"/>
              <a:t>tương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gói</a:t>
            </a:r>
            <a:r>
              <a:rPr lang="en-US" sz="2400" dirty="0"/>
              <a:t> </a:t>
            </a:r>
            <a:r>
              <a:rPr lang="en-US" sz="2400" dirty="0" err="1"/>
              <a:t>dữ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endParaRPr lang="en-US" sz="2400" dirty="0"/>
          </a:p>
          <a:p>
            <a:pPr algn="just"/>
            <a:r>
              <a:rPr lang="en-US" sz="2400" dirty="0" smtClean="0"/>
              <a:t> </a:t>
            </a:r>
            <a:r>
              <a:rPr lang="en-US" sz="2400" dirty="0" err="1"/>
              <a:t>thêm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tin </a:t>
            </a:r>
            <a:r>
              <a:rPr lang="en-US" sz="2400" dirty="0" err="1"/>
              <a:t>địa</a:t>
            </a:r>
            <a:r>
              <a:rPr lang="en-US" sz="2400" dirty="0"/>
              <a:t>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mỗi</a:t>
            </a:r>
            <a:r>
              <a:rPr lang="en-US" sz="2400" dirty="0"/>
              <a:t> </a:t>
            </a:r>
            <a:r>
              <a:rPr lang="en-US" sz="2400" dirty="0" err="1"/>
              <a:t>gói</a:t>
            </a:r>
            <a:endParaRPr lang="en-US" sz="2400" dirty="0"/>
          </a:p>
          <a:p>
            <a:pPr algn="just"/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gửi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gói</a:t>
            </a:r>
            <a:r>
              <a:rPr lang="en-US" sz="2400" dirty="0"/>
              <a:t> tin qua </a:t>
            </a:r>
            <a:r>
              <a:rPr lang="en-US" sz="2400" dirty="0" err="1"/>
              <a:t>mạng</a:t>
            </a:r>
            <a:r>
              <a:rPr lang="en-US" sz="2400" dirty="0"/>
              <a:t> </a:t>
            </a:r>
            <a:r>
              <a:rPr lang="en-US" sz="2400" dirty="0" err="1"/>
              <a:t>dữ</a:t>
            </a:r>
            <a:r>
              <a:rPr lang="en-US" sz="2400" dirty="0"/>
              <a:t> </a:t>
            </a:r>
            <a:r>
              <a:rPr lang="en-US" sz="2400" dirty="0" err="1"/>
              <a:t>liệu</a:t>
            </a:r>
            <a:endParaRPr lang="en-US" sz="2400" dirty="0"/>
          </a:p>
          <a:p>
            <a:pPr algn="just"/>
            <a:r>
              <a:rPr lang="en-US" sz="2400" dirty="0" smtClean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 </a:t>
            </a:r>
            <a:r>
              <a:rPr lang="en-US" sz="2400" dirty="0" err="1"/>
              <a:t>cuộc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 VoIP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máy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mềm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 </a:t>
            </a:r>
            <a:r>
              <a:rPr lang="en-US" sz="2400" dirty="0" err="1"/>
              <a:t>điện</a:t>
            </a:r>
            <a:r>
              <a:rPr lang="en-US" sz="2400" dirty="0"/>
              <a:t> </a:t>
            </a:r>
            <a:r>
              <a:rPr lang="en-US" sz="2400" dirty="0" err="1"/>
              <a:t>đặc</a:t>
            </a:r>
            <a:r>
              <a:rPr lang="en-US" sz="2400" dirty="0"/>
              <a:t> </a:t>
            </a:r>
            <a:r>
              <a:rPr lang="en-US" sz="2400" dirty="0" err="1"/>
              <a:t>biệt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tai </a:t>
            </a:r>
            <a:r>
              <a:rPr lang="en-US" sz="2400" dirty="0" err="1"/>
              <a:t>nghe</a:t>
            </a:r>
            <a:r>
              <a:rPr lang="en-US" sz="2400" dirty="0"/>
              <a:t>.</a:t>
            </a:r>
          </a:p>
          <a:p>
            <a:pPr algn="just"/>
            <a:endParaRPr lang="en-US" sz="2400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1755595"/>
            <a:ext cx="2086266" cy="196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9192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VoIP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5410200" cy="5029200"/>
          </a:xfrm>
        </p:spPr>
        <p:txBody>
          <a:bodyPr/>
          <a:lstStyle/>
          <a:p>
            <a:pPr algn="just"/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VoIP </a:t>
            </a:r>
            <a:r>
              <a:rPr lang="en-US" dirty="0" err="1"/>
              <a:t>chuyên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,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thậm</a:t>
            </a:r>
            <a:r>
              <a:rPr lang="en-US" dirty="0"/>
              <a:t> </a:t>
            </a:r>
            <a:r>
              <a:rPr lang="en-US" dirty="0" err="1"/>
              <a:t>chí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chiếc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chuyển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thoại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đặc</a:t>
            </a:r>
            <a:r>
              <a:rPr lang="en-US" dirty="0"/>
              <a:t> </a:t>
            </a:r>
            <a:r>
              <a:rPr lang="en-US" dirty="0" err="1"/>
              <a:t>biệt</a:t>
            </a:r>
            <a:endParaRPr lang="en-US" dirty="0"/>
          </a:p>
          <a:p>
            <a:pPr algn="just"/>
            <a:r>
              <a:rPr lang="en-US"/>
              <a:t>C</a:t>
            </a:r>
            <a:r>
              <a:rPr lang="en-US" smtClean="0"/>
              <a:t>ần </a:t>
            </a:r>
            <a:r>
              <a:rPr lang="en-US" dirty="0" err="1"/>
              <a:t>phải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(</a:t>
            </a:r>
            <a:r>
              <a:rPr lang="en-US" dirty="0" err="1"/>
              <a:t>thông</a:t>
            </a:r>
            <a:r>
              <a:rPr lang="en-US" dirty="0"/>
              <a:t> qua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nối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dây</a:t>
            </a:r>
            <a:r>
              <a:rPr lang="en-US" dirty="0"/>
              <a:t>) </a:t>
            </a:r>
            <a:r>
              <a:rPr lang="en-US" dirty="0" err="1"/>
              <a:t>tới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cung</a:t>
            </a:r>
            <a:r>
              <a:rPr lang="en-US" dirty="0"/>
              <a:t>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 </a:t>
            </a:r>
            <a:r>
              <a:rPr lang="en-US" dirty="0" err="1"/>
              <a:t>vụ</a:t>
            </a:r>
            <a:r>
              <a:rPr lang="en-US" dirty="0"/>
              <a:t> VOIP</a:t>
            </a:r>
          </a:p>
          <a:p>
            <a:pPr algn="just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2057400"/>
            <a:ext cx="2781300" cy="278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4441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nghị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383157"/>
            <a:ext cx="8610600" cy="44958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nghị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mọi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ở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địa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xa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cuộc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nghị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/>
              <a:t>1. Camera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đặt</a:t>
            </a:r>
            <a:r>
              <a:rPr lang="en-US" sz="2400" dirty="0"/>
              <a:t> ở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phù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mặt</a:t>
            </a:r>
            <a:r>
              <a:rPr lang="en-US" sz="2400" dirty="0"/>
              <a:t> </a:t>
            </a:r>
            <a:r>
              <a:rPr lang="en-US" sz="2400" dirty="0" err="1"/>
              <a:t>quang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mắt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dự</a:t>
            </a:r>
            <a:r>
              <a:rPr lang="en-US" sz="2400" dirty="0"/>
              <a:t> </a:t>
            </a:r>
            <a:r>
              <a:rPr lang="en-US" sz="2400" dirty="0" err="1"/>
              <a:t>họp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màn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2.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ảnh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kích</a:t>
            </a:r>
            <a:r>
              <a:rPr lang="en-US" sz="2400" dirty="0"/>
              <a:t> </a:t>
            </a:r>
            <a:r>
              <a:rPr lang="en-US" sz="2400" dirty="0" err="1"/>
              <a:t>thước</a:t>
            </a:r>
            <a:r>
              <a:rPr lang="en-US" sz="2400" dirty="0"/>
              <a:t> </a:t>
            </a:r>
            <a:r>
              <a:rPr lang="en-US" sz="2400" dirty="0" err="1"/>
              <a:t>tương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ngoài</a:t>
            </a:r>
            <a:r>
              <a:rPr lang="en-US" sz="2400" dirty="0"/>
              <a:t> </a:t>
            </a:r>
            <a:r>
              <a:rPr lang="en-US" sz="2400" dirty="0" err="1"/>
              <a:t>đời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hiển</a:t>
            </a:r>
            <a:r>
              <a:rPr lang="en-US" sz="2400" dirty="0"/>
              <a:t> </a:t>
            </a:r>
            <a:r>
              <a:rPr lang="en-US" sz="2400" dirty="0" err="1"/>
              <a:t>thị</a:t>
            </a:r>
            <a:r>
              <a:rPr lang="en-US" sz="2400" dirty="0"/>
              <a:t> </a:t>
            </a:r>
            <a:r>
              <a:rPr lang="en-US" sz="2400" dirty="0" err="1"/>
              <a:t>nửa</a:t>
            </a:r>
            <a:r>
              <a:rPr lang="en-US" sz="2400" dirty="0"/>
              <a:t> 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endParaRPr lang="en-US" sz="2400" dirty="0"/>
          </a:p>
          <a:p>
            <a:pPr algn="just"/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400" y="4916244"/>
            <a:ext cx="3276600" cy="1914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7501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nghị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458200" cy="47244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/>
              <a:t>3.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chỉnh</a:t>
            </a:r>
            <a:r>
              <a:rPr lang="en-US" dirty="0"/>
              <a:t> </a:t>
            </a:r>
            <a:r>
              <a:rPr lang="en-US" dirty="0" err="1"/>
              <a:t>khoảng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tại</a:t>
            </a:r>
            <a:r>
              <a:rPr lang="en-US" dirty="0"/>
              <a:t> </a:t>
            </a:r>
            <a:r>
              <a:rPr lang="en-US" dirty="0" err="1"/>
              <a:t>vị</a:t>
            </a:r>
            <a:r>
              <a:rPr lang="en-US" dirty="0"/>
              <a:t> </a:t>
            </a:r>
            <a:r>
              <a:rPr lang="en-US" dirty="0" err="1"/>
              <a:t>trí</a:t>
            </a:r>
            <a:r>
              <a:rPr lang="en-US" dirty="0"/>
              <a:t> </a:t>
            </a:r>
            <a:r>
              <a:rPr lang="en-US" dirty="0" err="1"/>
              <a:t>tính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chiều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mặt</a:t>
            </a:r>
            <a:r>
              <a:rPr lang="en-US" dirty="0"/>
              <a:t>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đang</a:t>
            </a:r>
            <a:r>
              <a:rPr lang="en-US" dirty="0"/>
              <a:t> </a:t>
            </a:r>
            <a:r>
              <a:rPr lang="en-US" dirty="0" err="1"/>
              <a:t>ngồi</a:t>
            </a:r>
            <a:r>
              <a:rPr lang="en-US" dirty="0"/>
              <a:t> ở </a:t>
            </a:r>
            <a:r>
              <a:rPr lang="en-US" dirty="0" err="1"/>
              <a:t>bàn</a:t>
            </a:r>
            <a:r>
              <a:rPr lang="en-US" dirty="0"/>
              <a:t> </a:t>
            </a:r>
            <a:r>
              <a:rPr lang="en-US" dirty="0" err="1"/>
              <a:t>họp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diện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4.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ảnh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phát</a:t>
            </a:r>
            <a:r>
              <a:rPr lang="en-US" dirty="0"/>
              <a:t> </a:t>
            </a:r>
            <a:r>
              <a:rPr lang="en-US" dirty="0" err="1"/>
              <a:t>với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độ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giải</a:t>
            </a:r>
            <a:r>
              <a:rPr lang="en-US" dirty="0"/>
              <a:t> </a:t>
            </a:r>
            <a:r>
              <a:rPr lang="en-US" dirty="0" err="1"/>
              <a:t>tốt</a:t>
            </a:r>
            <a:r>
              <a:rPr lang="en-US" dirty="0"/>
              <a:t> </a:t>
            </a:r>
            <a:r>
              <a:rPr lang="en-US" dirty="0" err="1"/>
              <a:t>hơn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5.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âm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cao</a:t>
            </a:r>
            <a:r>
              <a:rPr lang="en-US" dirty="0"/>
              <a:t> – </a:t>
            </a:r>
            <a:r>
              <a:rPr lang="en-US" dirty="0" err="1"/>
              <a:t>tiếng</a:t>
            </a:r>
            <a:r>
              <a:rPr lang="en-US" dirty="0"/>
              <a:t> </a:t>
            </a:r>
            <a:r>
              <a:rPr lang="en-US" dirty="0" err="1"/>
              <a:t>nói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sắc</a:t>
            </a:r>
            <a:r>
              <a:rPr lang="en-US" dirty="0"/>
              <a:t> </a:t>
            </a:r>
            <a:r>
              <a:rPr lang="en-US" dirty="0" err="1"/>
              <a:t>nét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sạch</a:t>
            </a:r>
            <a:r>
              <a:rPr lang="en-US" dirty="0"/>
              <a:t>,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nhiễu</a:t>
            </a:r>
            <a:r>
              <a:rPr lang="en-US" dirty="0"/>
              <a:t>.</a:t>
            </a:r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1661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nghị</a:t>
            </a:r>
            <a:r>
              <a:rPr lang="en-US" dirty="0"/>
              <a:t> </a:t>
            </a:r>
            <a:r>
              <a:rPr lang="en-US" dirty="0" err="1"/>
              <a:t>truyền</a:t>
            </a:r>
            <a:r>
              <a:rPr lang="en-US" dirty="0"/>
              <a:t> </a:t>
            </a:r>
            <a:r>
              <a:rPr lang="en-US" dirty="0" err="1" smtClean="0"/>
              <a:t>hình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dù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thống</a:t>
            </a:r>
            <a:r>
              <a:rPr lang="en-US" dirty="0"/>
              <a:t> telepresence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tiết</a:t>
            </a:r>
            <a:r>
              <a:rPr lang="en-US" dirty="0"/>
              <a:t> </a:t>
            </a:r>
            <a:r>
              <a:rPr lang="en-US" dirty="0" err="1"/>
              <a:t>kiệm</a:t>
            </a:r>
            <a:r>
              <a:rPr lang="en-US" dirty="0"/>
              <a:t> chi </a:t>
            </a:r>
            <a:r>
              <a:rPr lang="en-US" dirty="0" err="1"/>
              <a:t>phí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lạc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xa</a:t>
            </a:r>
            <a:r>
              <a:rPr lang="en-US" dirty="0"/>
              <a:t> </a:t>
            </a:r>
            <a:r>
              <a:rPr lang="en-US" dirty="0" err="1"/>
              <a:t>nhưng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 </a:t>
            </a:r>
            <a:r>
              <a:rPr lang="en-US" dirty="0" err="1"/>
              <a:t>này</a:t>
            </a:r>
            <a:r>
              <a:rPr lang="en-US" dirty="0"/>
              <a:t> </a:t>
            </a:r>
            <a:r>
              <a:rPr lang="en-US" dirty="0" err="1"/>
              <a:t>khá</a:t>
            </a:r>
            <a:r>
              <a:rPr lang="en-US" dirty="0"/>
              <a:t> </a:t>
            </a:r>
            <a:r>
              <a:rPr lang="en-US" dirty="0" err="1"/>
              <a:t>đắt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mua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cài</a:t>
            </a:r>
            <a:r>
              <a:rPr lang="en-US" dirty="0"/>
              <a:t> </a:t>
            </a:r>
            <a:r>
              <a:rPr lang="en-US" dirty="0" err="1"/>
              <a:t>đặt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/>
              <a:t>sủ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rộng</a:t>
            </a:r>
            <a:r>
              <a:rPr lang="en-US" dirty="0"/>
              <a:t> </a:t>
            </a:r>
            <a:r>
              <a:rPr lang="en-US" dirty="0" err="1"/>
              <a:t>rãi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02601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chuyện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077200" cy="48006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dirty="0"/>
              <a:t> </a:t>
            </a:r>
            <a:r>
              <a:rPr lang="en-US" sz="2400" dirty="0" err="1"/>
              <a:t>L</a:t>
            </a:r>
            <a:r>
              <a:rPr lang="en-US" sz="2400" dirty="0" err="1" smtClean="0"/>
              <a:t>à</a:t>
            </a:r>
            <a:r>
              <a:rPr lang="en-US" sz="2400" dirty="0" smtClean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vị</a:t>
            </a:r>
            <a:r>
              <a:rPr lang="en-US" sz="2400" dirty="0"/>
              <a:t> </a:t>
            </a:r>
            <a:r>
              <a:rPr lang="en-US" sz="2400" dirty="0" err="1"/>
              <a:t>trí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thiết</a:t>
            </a:r>
            <a:r>
              <a:rPr lang="en-US" sz="2400" dirty="0"/>
              <a:t> </a:t>
            </a:r>
            <a:r>
              <a:rPr lang="en-US" sz="2400" dirty="0" err="1"/>
              <a:t>kế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Internet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cùng</a:t>
            </a:r>
            <a:r>
              <a:rPr lang="en-US" sz="2400" dirty="0"/>
              <a:t> </a:t>
            </a:r>
            <a:r>
              <a:rPr lang="en-US" sz="2400" dirty="0" err="1"/>
              <a:t>sở</a:t>
            </a:r>
            <a:r>
              <a:rPr lang="en-US" sz="2400" dirty="0"/>
              <a:t> </a:t>
            </a:r>
            <a:r>
              <a:rPr lang="en-US" sz="2400" dirty="0" err="1"/>
              <a:t>thích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nhau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văn</a:t>
            </a:r>
            <a:r>
              <a:rPr lang="en-US" sz="2400" dirty="0"/>
              <a:t> </a:t>
            </a:r>
            <a:r>
              <a:rPr lang="en-US" sz="2400" dirty="0" err="1"/>
              <a:t>bản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/>
              <a:t>K</a:t>
            </a:r>
            <a:r>
              <a:rPr lang="en-US" sz="2400" dirty="0" err="1" smtClean="0"/>
              <a:t>hi</a:t>
            </a:r>
            <a:r>
              <a:rPr lang="en-US" sz="2400" dirty="0" smtClean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</a:t>
            </a:r>
            <a:r>
              <a:rPr lang="en-US" sz="2400" dirty="0" err="1"/>
              <a:t>trò</a:t>
            </a:r>
            <a:r>
              <a:rPr lang="en-US" sz="2400" dirty="0"/>
              <a:t> </a:t>
            </a:r>
            <a:r>
              <a:rPr lang="en-US" sz="2400" dirty="0" err="1"/>
              <a:t>chuyện</a:t>
            </a:r>
            <a:r>
              <a:rPr lang="en-US" sz="2400" dirty="0"/>
              <a:t>, </a:t>
            </a:r>
            <a:r>
              <a:rPr lang="en-US" sz="2400" dirty="0" err="1"/>
              <a:t>bất</a:t>
            </a:r>
            <a:r>
              <a:rPr lang="en-US" sz="2400" dirty="0"/>
              <a:t> </a:t>
            </a:r>
            <a:r>
              <a:rPr lang="en-US" sz="2400" dirty="0" err="1"/>
              <a:t>kỳ</a:t>
            </a:r>
            <a:r>
              <a:rPr lang="en-US" sz="2400" dirty="0"/>
              <a:t> tin </a:t>
            </a:r>
            <a:r>
              <a:rPr lang="en-US" sz="2400" dirty="0" err="1"/>
              <a:t>nhắn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sát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smtClean="0"/>
              <a:t> </a:t>
            </a:r>
            <a:r>
              <a:rPr lang="en-US" sz="2400" dirty="0" err="1"/>
              <a:t>Bất</a:t>
            </a:r>
            <a:r>
              <a:rPr lang="en-US" sz="2400" dirty="0"/>
              <a:t> </a:t>
            </a:r>
            <a:r>
              <a:rPr lang="en-US" sz="2400" dirty="0" err="1"/>
              <a:t>kỳ</a:t>
            </a:r>
            <a:r>
              <a:rPr lang="en-US" sz="2400" dirty="0"/>
              <a:t> </a:t>
            </a:r>
            <a:r>
              <a:rPr lang="en-US" sz="2400" dirty="0" err="1"/>
              <a:t>ai</a:t>
            </a:r>
            <a:r>
              <a:rPr lang="en-US" sz="2400" dirty="0"/>
              <a:t> ở </a:t>
            </a:r>
            <a:r>
              <a:rPr lang="en-US" sz="2400" dirty="0" err="1"/>
              <a:t>nơi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thế</a:t>
            </a:r>
            <a:r>
              <a:rPr lang="en-US" sz="2400" dirty="0"/>
              <a:t> </a:t>
            </a:r>
            <a:r>
              <a:rPr lang="en-US" sz="2400" dirty="0" err="1"/>
              <a:t>giới</a:t>
            </a:r>
            <a:r>
              <a:rPr lang="en-US" sz="2400" dirty="0"/>
              <a:t> </a:t>
            </a:r>
            <a:r>
              <a:rPr lang="en-US" sz="2400" dirty="0" err="1"/>
              <a:t>đều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</a:t>
            </a:r>
            <a:r>
              <a:rPr lang="en-US" sz="2400" dirty="0" err="1"/>
              <a:t>trò</a:t>
            </a:r>
            <a:r>
              <a:rPr lang="en-US" sz="2400" dirty="0"/>
              <a:t> </a:t>
            </a:r>
            <a:r>
              <a:rPr lang="en-US" sz="2400" dirty="0" err="1"/>
              <a:t>chuyện</a:t>
            </a:r>
            <a:r>
              <a:rPr lang="en-US" sz="2400" dirty="0"/>
              <a:t> </a:t>
            </a:r>
            <a:r>
              <a:rPr lang="en-US" sz="2400" dirty="0" err="1"/>
              <a:t>trực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theo</a:t>
            </a:r>
            <a:r>
              <a:rPr lang="en-US" sz="2400" dirty="0"/>
              <a:t> </a:t>
            </a:r>
            <a:r>
              <a:rPr lang="en-US" sz="2400" dirty="0" err="1"/>
              <a:t>chủ</a:t>
            </a:r>
            <a:r>
              <a:rPr lang="en-US" sz="2400" dirty="0"/>
              <a:t> </a:t>
            </a:r>
            <a:r>
              <a:rPr lang="en-US" sz="2400" dirty="0" err="1"/>
              <a:t>đề</a:t>
            </a:r>
            <a:endParaRPr lang="en-US" sz="2400" dirty="0"/>
          </a:p>
          <a:p>
            <a:pPr algn="just"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7539724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chuyện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834243"/>
            <a:ext cx="8686800" cy="5029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chuyện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quản</a:t>
            </a:r>
            <a:r>
              <a:rPr lang="en-US" dirty="0"/>
              <a:t> </a:t>
            </a:r>
            <a:r>
              <a:rPr lang="en-US" dirty="0" err="1"/>
              <a:t>lý</a:t>
            </a:r>
            <a:r>
              <a:rPr lang="en-US" dirty="0"/>
              <a:t> </a:t>
            </a:r>
            <a:r>
              <a:rPr lang="en-US" dirty="0" err="1"/>
              <a:t>bởi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hành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nội</a:t>
            </a:r>
            <a:r>
              <a:rPr lang="en-US" dirty="0"/>
              <a:t> dung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cuộc</a:t>
            </a:r>
            <a:r>
              <a:rPr lang="en-US" dirty="0"/>
              <a:t> </a:t>
            </a:r>
            <a:r>
              <a:rPr lang="en-US" dirty="0" err="1"/>
              <a:t>thảo</a:t>
            </a:r>
            <a:r>
              <a:rPr lang="en-US" dirty="0"/>
              <a:t> </a:t>
            </a:r>
            <a:r>
              <a:rPr lang="en-US" dirty="0" err="1"/>
              <a:t>luận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tránh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phù</a:t>
            </a:r>
            <a:r>
              <a:rPr lang="en-US" dirty="0"/>
              <a:t> </a:t>
            </a:r>
            <a:r>
              <a:rPr lang="en-US" dirty="0" err="1"/>
              <a:t>hợp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 smtClean="0"/>
              <a:t> </a:t>
            </a:r>
            <a:r>
              <a:rPr lang="en-US" dirty="0" err="1"/>
              <a:t>Hầu</a:t>
            </a:r>
            <a:r>
              <a:rPr lang="en-US" dirty="0"/>
              <a:t> </a:t>
            </a:r>
            <a:r>
              <a:rPr lang="en-US" dirty="0" err="1"/>
              <a:t>hết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phòng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chuyện</a:t>
            </a:r>
            <a:r>
              <a:rPr lang="en-US" dirty="0"/>
              <a:t> </a:t>
            </a:r>
            <a:r>
              <a:rPr lang="en-US" dirty="0" err="1"/>
              <a:t>đều</a:t>
            </a:r>
            <a:r>
              <a:rPr lang="en-US" dirty="0"/>
              <a:t> </a:t>
            </a:r>
            <a:r>
              <a:rPr lang="en-US" dirty="0" err="1"/>
              <a:t>dựa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văn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mặc</a:t>
            </a:r>
            <a:r>
              <a:rPr lang="en-US" dirty="0"/>
              <a:t> </a:t>
            </a:r>
            <a:r>
              <a:rPr lang="en-US" dirty="0" err="1"/>
              <a:t>dù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phiên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mới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video;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mời</a:t>
            </a:r>
            <a:r>
              <a:rPr lang="en-US" dirty="0"/>
              <a:t> </a:t>
            </a:r>
            <a:r>
              <a:rPr lang="en-US" dirty="0" err="1"/>
              <a:t>nhiều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tham</a:t>
            </a:r>
            <a:r>
              <a:rPr lang="en-US" dirty="0"/>
              <a:t> </a:t>
            </a:r>
            <a:r>
              <a:rPr lang="en-US" dirty="0" err="1"/>
              <a:t>gia</a:t>
            </a:r>
            <a:r>
              <a:rPr lang="en-US" dirty="0"/>
              <a:t> </a:t>
            </a:r>
            <a:r>
              <a:rPr lang="en-US" dirty="0" err="1"/>
              <a:t>chơi</a:t>
            </a:r>
            <a:r>
              <a:rPr lang="en-US" dirty="0"/>
              <a:t> </a:t>
            </a:r>
            <a:r>
              <a:rPr lang="en-US" dirty="0" err="1"/>
              <a:t>trò</a:t>
            </a:r>
            <a:r>
              <a:rPr lang="en-US" dirty="0"/>
              <a:t> </a:t>
            </a:r>
            <a:r>
              <a:rPr lang="en-US" dirty="0" err="1"/>
              <a:t>chơi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endParaRPr lang="en-US" dirty="0"/>
          </a:p>
          <a:p>
            <a:pPr algn="just"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606644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1676400"/>
            <a:ext cx="8343900" cy="4800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Web site </a:t>
            </a:r>
            <a:r>
              <a:rPr lang="en-US" sz="2400" dirty="0" err="1"/>
              <a:t>mà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tham</a:t>
            </a:r>
            <a:r>
              <a:rPr lang="en-US" sz="2400" dirty="0"/>
              <a:t> </a:t>
            </a:r>
            <a:r>
              <a:rPr lang="en-US" sz="2400" dirty="0" err="1"/>
              <a:t>gia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kết</a:t>
            </a:r>
            <a:r>
              <a:rPr lang="en-US" sz="2400" dirty="0"/>
              <a:t> </a:t>
            </a:r>
            <a:r>
              <a:rPr lang="en-US" sz="2400" dirty="0" err="1"/>
              <a:t>nối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biết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làm</a:t>
            </a:r>
            <a:r>
              <a:rPr lang="en-US" sz="2400" dirty="0"/>
              <a:t> </a:t>
            </a:r>
            <a:r>
              <a:rPr lang="en-US" sz="2400" dirty="0" err="1"/>
              <a:t>quen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mới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 smtClean="0"/>
              <a:t>Cần</a:t>
            </a:r>
            <a:r>
              <a:rPr lang="en-US" sz="2400" dirty="0" smtClean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tài</a:t>
            </a:r>
            <a:r>
              <a:rPr lang="en-US" sz="2400" dirty="0"/>
              <a:t> </a:t>
            </a:r>
            <a:r>
              <a:rPr lang="en-US" sz="2400" dirty="0" err="1"/>
              <a:t>khoản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trang</a:t>
            </a:r>
            <a:r>
              <a:rPr lang="en-US" sz="2400" dirty="0"/>
              <a:t> </a:t>
            </a:r>
            <a:r>
              <a:rPr lang="en-US" sz="2400" dirty="0" err="1"/>
              <a:t>mạng</a:t>
            </a:r>
            <a:r>
              <a:rPr lang="en-US" sz="2400" dirty="0"/>
              <a:t> </a:t>
            </a:r>
            <a:r>
              <a:rPr lang="en-US" sz="2400" dirty="0" err="1"/>
              <a:t>xã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trước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 err="1" smtClean="0"/>
              <a:t>Khi</a:t>
            </a:r>
            <a:r>
              <a:rPr lang="en-US" sz="2400" dirty="0" smtClean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tạo</a:t>
            </a:r>
            <a:r>
              <a:rPr lang="en-US" sz="2400" dirty="0"/>
              <a:t> </a:t>
            </a:r>
            <a:r>
              <a:rPr lang="en-US" sz="2400" dirty="0" err="1"/>
              <a:t>hồ</a:t>
            </a:r>
            <a:r>
              <a:rPr lang="en-US" sz="2400" dirty="0"/>
              <a:t> </a:t>
            </a:r>
            <a:r>
              <a:rPr lang="en-US" sz="2400" dirty="0" err="1"/>
              <a:t>sơ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trang</a:t>
            </a:r>
            <a:r>
              <a:rPr lang="en-US" sz="2400" dirty="0"/>
              <a:t> </a:t>
            </a:r>
            <a:r>
              <a:rPr lang="en-US" sz="2400" dirty="0" err="1"/>
              <a:t>mạng</a:t>
            </a:r>
            <a:r>
              <a:rPr lang="en-US" sz="2400" dirty="0"/>
              <a:t> </a:t>
            </a:r>
            <a:r>
              <a:rPr lang="en-US" sz="2400" dirty="0" err="1"/>
              <a:t>xã</a:t>
            </a:r>
            <a:r>
              <a:rPr lang="en-US" sz="2400" dirty="0"/>
              <a:t> </a:t>
            </a:r>
            <a:r>
              <a:rPr lang="en-US" sz="2400" dirty="0" err="1"/>
              <a:t>hội</a:t>
            </a:r>
            <a:r>
              <a:rPr lang="en-US" sz="2400" dirty="0"/>
              <a:t>,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sẽ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trang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riêng</a:t>
            </a:r>
            <a:r>
              <a:rPr lang="en-US" sz="2400" dirty="0"/>
              <a:t> </a:t>
            </a:r>
            <a:r>
              <a:rPr lang="en-US" sz="2400" dirty="0" err="1"/>
              <a:t>mình</a:t>
            </a:r>
            <a:r>
              <a:rPr lang="en-US" sz="2400" dirty="0"/>
              <a:t>. </a:t>
            </a:r>
            <a:r>
              <a:rPr lang="en-US" sz="2400" dirty="0" err="1"/>
              <a:t>Sau</a:t>
            </a:r>
            <a:r>
              <a:rPr lang="en-US" sz="2400" dirty="0"/>
              <a:t> </a:t>
            </a:r>
            <a:r>
              <a:rPr lang="en-US" sz="2400" dirty="0" err="1"/>
              <a:t>đó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đăng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ảnh</a:t>
            </a:r>
            <a:r>
              <a:rPr lang="en-US" sz="2400" dirty="0"/>
              <a:t>, video,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văn</a:t>
            </a:r>
            <a:r>
              <a:rPr lang="en-US" sz="2400" dirty="0"/>
              <a:t> </a:t>
            </a:r>
            <a:r>
              <a:rPr lang="en-US" sz="2400" dirty="0" err="1"/>
              <a:t>bản</a:t>
            </a:r>
            <a:r>
              <a:rPr lang="en-US" sz="2400" dirty="0"/>
              <a:t> </a:t>
            </a:r>
            <a:r>
              <a:rPr lang="en-US" sz="2400" dirty="0" err="1"/>
              <a:t>lên</a:t>
            </a:r>
            <a:r>
              <a:rPr lang="en-US" sz="2400" dirty="0"/>
              <a:t> </a:t>
            </a:r>
            <a:r>
              <a:rPr lang="en-US" sz="2400" dirty="0" err="1"/>
              <a:t>trang</a:t>
            </a:r>
            <a:r>
              <a:rPr lang="en-US" sz="2400" dirty="0"/>
              <a:t> </a:t>
            </a:r>
            <a:r>
              <a:rPr lang="en-US" sz="2400" dirty="0" err="1"/>
              <a:t>cá</a:t>
            </a:r>
            <a:r>
              <a:rPr lang="en-US" sz="2400" dirty="0"/>
              <a:t> </a:t>
            </a:r>
            <a:r>
              <a:rPr lang="en-US" sz="2400" dirty="0" err="1"/>
              <a:t>nhân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 smtClean="0"/>
              <a:t>mình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1224934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r>
              <a:rPr lang="en-US" dirty="0" smtClean="0"/>
              <a:t> </a:t>
            </a:r>
            <a:r>
              <a:rPr lang="en-US" dirty="0" err="1" smtClean="0"/>
              <a:t>mạng</a:t>
            </a:r>
            <a:r>
              <a:rPr lang="en-US" dirty="0" smtClean="0"/>
              <a:t> </a:t>
            </a:r>
            <a:r>
              <a:rPr lang="en-US" dirty="0" err="1" smtClean="0"/>
              <a:t>xã</a:t>
            </a:r>
            <a:r>
              <a:rPr lang="en-US" dirty="0" smtClean="0"/>
              <a:t> </a:t>
            </a:r>
            <a:r>
              <a:rPr lang="en-US" dirty="0" err="1" smtClean="0"/>
              <a:t>hội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mời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hiển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hồ</a:t>
            </a:r>
            <a:r>
              <a:rPr lang="en-US" dirty="0"/>
              <a:t> </a:t>
            </a:r>
            <a:r>
              <a:rPr lang="en-US" dirty="0" err="1"/>
              <a:t>sơ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họ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điều</a:t>
            </a:r>
            <a:r>
              <a:rPr lang="en-US" dirty="0"/>
              <a:t> </a:t>
            </a:r>
            <a:r>
              <a:rPr lang="en-US" dirty="0" err="1"/>
              <a:t>tương</a:t>
            </a:r>
            <a:r>
              <a:rPr lang="en-US" dirty="0"/>
              <a:t> </a:t>
            </a:r>
            <a:r>
              <a:rPr lang="en-US" dirty="0" err="1"/>
              <a:t>tự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vài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tìm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cũ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giữ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mối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hệ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/>
              <a:t>tại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21330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thường</a:t>
            </a:r>
            <a:r>
              <a:rPr lang="en-US" dirty="0"/>
              <a:t>,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</a:t>
            </a:r>
            <a:r>
              <a:rPr lang="en-US" dirty="0" err="1"/>
              <a:t>xuất</a:t>
            </a:r>
            <a:r>
              <a:rPr lang="en-US" dirty="0"/>
              <a:t> </a:t>
            </a:r>
            <a:r>
              <a:rPr lang="en-US" dirty="0" err="1"/>
              <a:t>bản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“</a:t>
            </a:r>
            <a:r>
              <a:rPr lang="en-US" dirty="0" err="1"/>
              <a:t>đăng</a:t>
            </a:r>
            <a:r>
              <a:rPr lang="en-US" dirty="0"/>
              <a:t>”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viết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cụ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mọi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đó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đăng</a:t>
            </a:r>
            <a:r>
              <a:rPr lang="en-US" dirty="0"/>
              <a:t> </a:t>
            </a:r>
            <a:r>
              <a:rPr lang="en-US" dirty="0" err="1"/>
              <a:t>bình</a:t>
            </a:r>
            <a:r>
              <a:rPr lang="en-US" dirty="0"/>
              <a:t> </a:t>
            </a:r>
            <a:r>
              <a:rPr lang="en-US" dirty="0" err="1"/>
              <a:t>luận</a:t>
            </a:r>
            <a:r>
              <a:rPr lang="en-US" dirty="0"/>
              <a:t> </a:t>
            </a:r>
            <a:r>
              <a:rPr lang="en-US" dirty="0" err="1"/>
              <a:t>phản</a:t>
            </a:r>
            <a:r>
              <a:rPr lang="en-US" dirty="0"/>
              <a:t> </a:t>
            </a:r>
            <a:r>
              <a:rPr lang="en-US" dirty="0" err="1"/>
              <a:t>hồi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đề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chứa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người</a:t>
            </a:r>
            <a:r>
              <a:rPr lang="en-US" dirty="0"/>
              <a:t> </a:t>
            </a:r>
            <a:r>
              <a:rPr lang="en-US" dirty="0" err="1"/>
              <a:t>khác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kết</a:t>
            </a:r>
            <a:r>
              <a:rPr lang="en-US" dirty="0"/>
              <a:t> </a:t>
            </a:r>
            <a:r>
              <a:rPr lang="en-US" dirty="0" err="1"/>
              <a:t>lưu</a:t>
            </a:r>
            <a:r>
              <a:rPr lang="en-US" dirty="0"/>
              <a:t> </a:t>
            </a:r>
            <a:r>
              <a:rPr lang="en-US" dirty="0" err="1"/>
              <a:t>vết</a:t>
            </a:r>
            <a:r>
              <a:rPr lang="en-US" dirty="0"/>
              <a:t> quay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lại</a:t>
            </a:r>
            <a:r>
              <a:rPr lang="en-US" dirty="0"/>
              <a:t> (trackback)</a:t>
            </a:r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99322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>
              <a:lnSpc>
                <a:spcPct val="150000"/>
              </a:lnSpc>
            </a:pP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,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giản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truy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khoản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bắt</a:t>
            </a:r>
            <a:r>
              <a:rPr lang="en-US" dirty="0"/>
              <a:t> </a:t>
            </a:r>
            <a:r>
              <a:rPr lang="en-US" dirty="0" err="1"/>
              <a:t>đầu</a:t>
            </a:r>
            <a:r>
              <a:rPr lang="en-US" dirty="0"/>
              <a:t> </a:t>
            </a:r>
            <a:r>
              <a:rPr lang="en-US" dirty="0" err="1"/>
              <a:t>đăng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ngay</a:t>
            </a:r>
            <a:r>
              <a:rPr lang="en-US" dirty="0"/>
              <a:t> </a:t>
            </a:r>
            <a:r>
              <a:rPr lang="en-US" dirty="0" err="1"/>
              <a:t>lập</a:t>
            </a:r>
            <a:r>
              <a:rPr lang="en-US" dirty="0"/>
              <a:t> </a:t>
            </a:r>
            <a:r>
              <a:rPr lang="en-US" dirty="0" err="1"/>
              <a:t>tức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tạo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duy</a:t>
            </a:r>
            <a:r>
              <a:rPr lang="en-US" dirty="0"/>
              <a:t> </a:t>
            </a:r>
            <a:r>
              <a:rPr lang="en-US" dirty="0" err="1"/>
              <a:t>trì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giúp</a:t>
            </a:r>
            <a:r>
              <a:rPr lang="en-US" dirty="0"/>
              <a:t> </a:t>
            </a:r>
            <a:r>
              <a:rPr lang="en-US" dirty="0" err="1"/>
              <a:t>bạn</a:t>
            </a:r>
            <a:r>
              <a:rPr lang="en-US" dirty="0"/>
              <a:t> </a:t>
            </a:r>
            <a:r>
              <a:rPr lang="en-US" dirty="0" err="1"/>
              <a:t>trở</a:t>
            </a:r>
            <a:r>
              <a:rPr lang="en-US" dirty="0"/>
              <a:t> </a:t>
            </a:r>
            <a:r>
              <a:rPr lang="en-US" dirty="0" err="1"/>
              <a:t>thành</a:t>
            </a:r>
            <a:r>
              <a:rPr lang="en-US" dirty="0"/>
              <a:t>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tác</a:t>
            </a:r>
            <a:r>
              <a:rPr lang="en-US" dirty="0"/>
              <a:t> </a:t>
            </a:r>
            <a:r>
              <a:rPr lang="en-US" dirty="0" err="1"/>
              <a:t>giả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 smtClean="0"/>
              <a:t>đề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613824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6750" y="1524000"/>
            <a:ext cx="8096250" cy="50292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/>
              <a:t>Thuật</a:t>
            </a:r>
            <a:r>
              <a:rPr lang="en-US" dirty="0"/>
              <a:t> </a:t>
            </a:r>
            <a:r>
              <a:rPr lang="en-US" dirty="0" err="1"/>
              <a:t>ngữ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trực</a:t>
            </a:r>
            <a:r>
              <a:rPr lang="en-US" dirty="0"/>
              <a:t> </a:t>
            </a:r>
            <a:r>
              <a:rPr lang="en-US" dirty="0" err="1"/>
              <a:t>tuyến</a:t>
            </a:r>
            <a:r>
              <a:rPr lang="en-US" dirty="0"/>
              <a:t> (microblogging),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</a:t>
            </a:r>
            <a:r>
              <a:rPr lang="en-US" dirty="0" err="1"/>
              <a:t>quá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mục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ký</a:t>
            </a:r>
            <a:r>
              <a:rPr lang="en-US" dirty="0"/>
              <a:t> </a:t>
            </a:r>
            <a:r>
              <a:rPr lang="en-US" dirty="0" err="1"/>
              <a:t>cá</a:t>
            </a:r>
            <a:r>
              <a:rPr lang="en-US" dirty="0"/>
              <a:t> </a:t>
            </a:r>
            <a:r>
              <a:rPr lang="en-US" dirty="0" err="1"/>
              <a:t>nhân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bạn</a:t>
            </a:r>
            <a:endParaRPr lang="en-US" dirty="0"/>
          </a:p>
          <a:p>
            <a:pPr algn="just"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Những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nhắn</a:t>
            </a:r>
            <a:r>
              <a:rPr lang="en-US" dirty="0"/>
              <a:t> </a:t>
            </a:r>
            <a:r>
              <a:rPr lang="en-US" dirty="0" err="1"/>
              <a:t>nhỏ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gọi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tiểu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đăng</a:t>
            </a:r>
            <a:r>
              <a:rPr lang="en-US" dirty="0"/>
              <a:t> (</a:t>
            </a:r>
            <a:r>
              <a:rPr lang="en-US" dirty="0" err="1"/>
              <a:t>microposts</a:t>
            </a:r>
            <a:r>
              <a:rPr lang="en-US" dirty="0"/>
              <a:t> )</a:t>
            </a:r>
          </a:p>
          <a:p>
            <a:pPr algn="just"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thu</a:t>
            </a:r>
            <a:r>
              <a:rPr lang="en-US" dirty="0"/>
              <a:t> </a:t>
            </a:r>
            <a:r>
              <a:rPr lang="en-US" dirty="0" err="1"/>
              <a:t>gọn</a:t>
            </a:r>
            <a:r>
              <a:rPr lang="en-US" dirty="0"/>
              <a:t> URL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đăng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web </a:t>
            </a:r>
            <a:r>
              <a:rPr lang="en-US" dirty="0" err="1"/>
              <a:t>lên</a:t>
            </a:r>
            <a:r>
              <a:rPr lang="en-US" dirty="0"/>
              <a:t> </a:t>
            </a:r>
            <a:r>
              <a:rPr lang="en-US" dirty="0" smtClean="0"/>
              <a:t>blog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933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Nhật</a:t>
            </a:r>
            <a:r>
              <a:rPr lang="en-US" dirty="0" smtClean="0"/>
              <a:t> </a:t>
            </a:r>
            <a:r>
              <a:rPr lang="en-US" dirty="0" err="1" smtClean="0"/>
              <a:t>ký</a:t>
            </a:r>
            <a:r>
              <a:rPr lang="en-US" dirty="0" smtClean="0"/>
              <a:t> </a:t>
            </a:r>
            <a:r>
              <a:rPr lang="en-US" dirty="0" err="1" smtClean="0"/>
              <a:t>cá</a:t>
            </a:r>
            <a:r>
              <a:rPr lang="en-US" dirty="0" smtClean="0"/>
              <a:t> </a:t>
            </a:r>
            <a:r>
              <a:rPr lang="en-US" dirty="0" err="1" smtClean="0"/>
              <a:t>nhân</a:t>
            </a:r>
            <a:r>
              <a:rPr lang="en-US" dirty="0" smtClean="0"/>
              <a:t> </a:t>
            </a:r>
            <a:r>
              <a:rPr lang="en-US" dirty="0" err="1" smtClean="0"/>
              <a:t>trực</a:t>
            </a:r>
            <a:r>
              <a:rPr lang="en-US" dirty="0" smtClean="0"/>
              <a:t> </a:t>
            </a:r>
            <a:r>
              <a:rPr lang="en-US" dirty="0" err="1" smtClean="0"/>
              <a:t>tuyến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/>
              <a:t> </a:t>
            </a:r>
            <a:r>
              <a:rPr lang="en-US" dirty="0" err="1"/>
              <a:t>Rút</a:t>
            </a:r>
            <a:r>
              <a:rPr lang="en-US" dirty="0"/>
              <a:t> </a:t>
            </a:r>
            <a:r>
              <a:rPr lang="en-US" dirty="0" err="1"/>
              <a:t>gọn</a:t>
            </a:r>
            <a:r>
              <a:rPr lang="en-US" dirty="0"/>
              <a:t> </a:t>
            </a:r>
            <a:r>
              <a:rPr lang="en-US" dirty="0" err="1"/>
              <a:t>địa</a:t>
            </a:r>
            <a:r>
              <a:rPr lang="en-US" dirty="0"/>
              <a:t> </a:t>
            </a:r>
            <a:r>
              <a:rPr lang="en-US" dirty="0" err="1"/>
              <a:t>chỉ</a:t>
            </a:r>
            <a:r>
              <a:rPr lang="en-US" dirty="0"/>
              <a:t> URL</a:t>
            </a:r>
          </a:p>
          <a:p>
            <a:pPr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Thay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cách</a:t>
            </a:r>
            <a:r>
              <a:rPr lang="en-US" dirty="0"/>
              <a:t> </a:t>
            </a:r>
            <a:r>
              <a:rPr lang="en-US" dirty="0" err="1"/>
              <a:t>hiển</a:t>
            </a:r>
            <a:r>
              <a:rPr lang="en-US" dirty="0"/>
              <a:t> </a:t>
            </a:r>
            <a:r>
              <a:rPr lang="en-US" dirty="0" err="1"/>
              <a:t>thị</a:t>
            </a:r>
            <a:r>
              <a:rPr lang="en-US" dirty="0"/>
              <a:t> </a:t>
            </a:r>
            <a:r>
              <a:rPr lang="en-US" dirty="0" err="1"/>
              <a:t>bài</a:t>
            </a:r>
            <a:r>
              <a:rPr lang="en-US" dirty="0"/>
              <a:t> </a:t>
            </a:r>
            <a:r>
              <a:rPr lang="en-US" dirty="0" err="1"/>
              <a:t>đăng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gốc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  </a:t>
            </a:r>
            <a:r>
              <a:rPr lang="en-US" dirty="0" err="1"/>
              <a:t>Cũng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gửi</a:t>
            </a:r>
            <a:r>
              <a:rPr lang="en-US" dirty="0"/>
              <a:t> </a:t>
            </a:r>
            <a:r>
              <a:rPr lang="en-US" dirty="0" err="1"/>
              <a:t>thư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hay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trang</a:t>
            </a:r>
            <a:r>
              <a:rPr lang="en-US" dirty="0"/>
              <a:t> </a:t>
            </a:r>
            <a:r>
              <a:rPr lang="en-US" dirty="0" err="1"/>
              <a:t>mạng</a:t>
            </a:r>
            <a:r>
              <a:rPr lang="en-US" dirty="0"/>
              <a:t> </a:t>
            </a:r>
            <a:r>
              <a:rPr lang="en-US" dirty="0" err="1"/>
              <a:t>xã</a:t>
            </a:r>
            <a:r>
              <a:rPr lang="en-US" dirty="0"/>
              <a:t> </a:t>
            </a:r>
            <a:r>
              <a:rPr lang="en-US" dirty="0" err="1"/>
              <a:t>hội</a:t>
            </a:r>
            <a:r>
              <a:rPr lang="en-US" dirty="0"/>
              <a:t> </a:t>
            </a:r>
            <a:r>
              <a:rPr lang="en-US" dirty="0" err="1"/>
              <a:t>khác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63495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 smtClean="0"/>
              <a:t>diện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0"/>
            <a:ext cx="8610600" cy="51054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400" dirty="0"/>
              <a:t>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xác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liên</a:t>
            </a:r>
            <a:r>
              <a:rPr lang="en-US" sz="2400" dirty="0"/>
              <a:t> </a:t>
            </a:r>
            <a:r>
              <a:rPr lang="en-US" sz="2400" dirty="0" err="1"/>
              <a:t>lạc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tại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cụ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/>
              <a:t> 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bao</a:t>
            </a:r>
            <a:r>
              <a:rPr lang="en-US" sz="2400" dirty="0"/>
              <a:t> </a:t>
            </a:r>
            <a:r>
              <a:rPr lang="en-US" sz="2400" dirty="0" err="1"/>
              <a:t>gồm</a:t>
            </a:r>
            <a:r>
              <a:rPr lang="en-US" sz="2400" dirty="0"/>
              <a:t>: Online, Busy, Away, </a:t>
            </a:r>
            <a:r>
              <a:rPr lang="en-US" sz="2400" dirty="0" err="1"/>
              <a:t>và</a:t>
            </a:r>
            <a:r>
              <a:rPr lang="en-US" sz="2400" dirty="0"/>
              <a:t> Do Not Disturb</a:t>
            </a:r>
          </a:p>
          <a:p>
            <a:pPr algn="just">
              <a:lnSpc>
                <a:spcPct val="150000"/>
              </a:lnSpc>
            </a:pPr>
            <a:r>
              <a:rPr lang="en-US" sz="2400" dirty="0"/>
              <a:t> 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vào</a:t>
            </a:r>
            <a:r>
              <a:rPr lang="en-US" sz="2400" dirty="0"/>
              <a:t> </a:t>
            </a:r>
            <a:r>
              <a:rPr lang="en-US" sz="2400" dirty="0" err="1"/>
              <a:t>bất</a:t>
            </a:r>
            <a:r>
              <a:rPr lang="en-US" sz="2400" dirty="0"/>
              <a:t> </a:t>
            </a:r>
            <a:r>
              <a:rPr lang="en-US" sz="2400" dirty="0" err="1"/>
              <a:t>kỳ</a:t>
            </a:r>
            <a:r>
              <a:rPr lang="en-US" sz="2400" dirty="0"/>
              <a:t>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điểm</a:t>
            </a:r>
            <a:r>
              <a:rPr lang="en-US" sz="2400" dirty="0"/>
              <a:t> </a:t>
            </a:r>
            <a:r>
              <a:rPr lang="en-US" sz="2400" dirty="0" err="1"/>
              <a:t>nào</a:t>
            </a:r>
            <a:endParaRPr lang="en-US" sz="2400" dirty="0"/>
          </a:p>
          <a:p>
            <a:pPr algn="just">
              <a:lnSpc>
                <a:spcPct val="150000"/>
              </a:lnSpc>
            </a:pPr>
            <a:r>
              <a:rPr lang="en-US" sz="2400" dirty="0"/>
              <a:t> 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vài</a:t>
            </a:r>
            <a:r>
              <a:rPr lang="en-US" sz="2400" dirty="0"/>
              <a:t> </a:t>
            </a:r>
            <a:r>
              <a:rPr lang="en-US" sz="2400" dirty="0" err="1"/>
              <a:t>tùy</a:t>
            </a:r>
            <a:r>
              <a:rPr lang="en-US" sz="2400" dirty="0"/>
              <a:t> </a:t>
            </a:r>
            <a:r>
              <a:rPr lang="en-US" sz="2400" dirty="0" err="1"/>
              <a:t>chọn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Be Right Back </a:t>
            </a:r>
            <a:r>
              <a:rPr lang="en-US" sz="2400" dirty="0" err="1"/>
              <a:t>hoặc</a:t>
            </a:r>
            <a:r>
              <a:rPr lang="en-US" sz="2400" dirty="0"/>
              <a:t> Out to Lunch </a:t>
            </a:r>
            <a:r>
              <a:rPr lang="en-US" sz="2400" dirty="0" err="1"/>
              <a:t>xác</a:t>
            </a:r>
            <a:r>
              <a:rPr lang="en-US" sz="2400" dirty="0"/>
              <a:t> </a:t>
            </a:r>
            <a:r>
              <a:rPr lang="en-US" sz="2400" dirty="0" err="1"/>
              <a:t>định</a:t>
            </a:r>
            <a:r>
              <a:rPr lang="en-US" sz="2400" dirty="0"/>
              <a:t> </a:t>
            </a:r>
            <a:r>
              <a:rPr lang="en-US" sz="2400" dirty="0" err="1"/>
              <a:t>hơn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ước</a:t>
            </a:r>
            <a:r>
              <a:rPr lang="en-US" sz="2400" dirty="0"/>
              <a:t> </a:t>
            </a:r>
            <a:r>
              <a:rPr lang="en-US" sz="2400" dirty="0" err="1"/>
              <a:t>lượng</a:t>
            </a:r>
            <a:r>
              <a:rPr lang="en-US" sz="2400" dirty="0"/>
              <a:t> </a:t>
            </a:r>
            <a:r>
              <a:rPr lang="en-US" sz="2400" dirty="0" err="1"/>
              <a:t>về</a:t>
            </a:r>
            <a:r>
              <a:rPr lang="en-US" sz="2400" dirty="0"/>
              <a:t> </a:t>
            </a:r>
            <a:r>
              <a:rPr lang="en-US" sz="2400" dirty="0" err="1"/>
              <a:t>khoảng</a:t>
            </a:r>
            <a:r>
              <a:rPr lang="en-US" sz="2400" dirty="0"/>
              <a:t> </a:t>
            </a:r>
            <a:r>
              <a:rPr lang="en-US" sz="2400" dirty="0" err="1"/>
              <a:t>thời</a:t>
            </a:r>
            <a:r>
              <a:rPr lang="en-US" sz="2400" dirty="0"/>
              <a:t> </a:t>
            </a:r>
            <a:r>
              <a:rPr lang="en-US" sz="2400" dirty="0" err="1"/>
              <a:t>gian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sẵn</a:t>
            </a:r>
            <a:r>
              <a:rPr lang="en-US" sz="2400" dirty="0"/>
              <a:t> </a:t>
            </a:r>
            <a:r>
              <a:rPr lang="en-US" sz="2400" dirty="0" err="1"/>
              <a:t>sàng</a:t>
            </a:r>
            <a:r>
              <a:rPr lang="en-US" sz="2400" dirty="0"/>
              <a:t> </a:t>
            </a:r>
            <a:r>
              <a:rPr lang="en-US" sz="2400" dirty="0" err="1"/>
              <a:t>giao</a:t>
            </a:r>
            <a:r>
              <a:rPr lang="en-US" sz="2400" dirty="0"/>
              <a:t> </a:t>
            </a:r>
            <a:r>
              <a:rPr lang="en-US" sz="2400" dirty="0" err="1"/>
              <a:t>tiếp</a:t>
            </a:r>
            <a:endParaRPr lang="en-US" sz="2400" dirty="0"/>
          </a:p>
          <a:p>
            <a:pPr algn="just"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4728933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Sự</a:t>
            </a:r>
            <a:r>
              <a:rPr lang="en-US" dirty="0"/>
              <a:t> </a:t>
            </a:r>
            <a:r>
              <a:rPr lang="en-US" dirty="0" err="1"/>
              <a:t>hiện</a:t>
            </a:r>
            <a:r>
              <a:rPr lang="en-US" dirty="0"/>
              <a:t> </a:t>
            </a:r>
            <a:r>
              <a:rPr lang="en-US" dirty="0" err="1" smtClean="0"/>
              <a:t>diện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rất</a:t>
            </a:r>
            <a:r>
              <a:rPr lang="en-US" sz="2400" dirty="0"/>
              <a:t> </a:t>
            </a:r>
            <a:r>
              <a:rPr lang="en-US" sz="2400" dirty="0" err="1"/>
              <a:t>nhiều</a:t>
            </a:r>
            <a:r>
              <a:rPr lang="en-US" sz="2400" dirty="0"/>
              <a:t> </a:t>
            </a:r>
            <a:r>
              <a:rPr lang="en-US" sz="2400" dirty="0" err="1"/>
              <a:t>chương</a:t>
            </a:r>
            <a:r>
              <a:rPr lang="en-US" sz="2400" dirty="0"/>
              <a:t> </a:t>
            </a:r>
            <a:r>
              <a:rPr lang="en-US" sz="2400" dirty="0" err="1"/>
              <a:t>trình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phép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xuất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đang</a:t>
            </a:r>
            <a:r>
              <a:rPr lang="en-US" sz="2400" dirty="0"/>
              <a:t> </a:t>
            </a:r>
            <a:r>
              <a:rPr lang="en-US" sz="2400" dirty="0" err="1"/>
              <a:t>ngoại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 </a:t>
            </a:r>
            <a:r>
              <a:rPr lang="en-US" sz="2400" dirty="0" err="1"/>
              <a:t>khi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sự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đang</a:t>
            </a:r>
            <a:r>
              <a:rPr lang="en-US" sz="2400" dirty="0"/>
              <a:t> </a:t>
            </a:r>
            <a:r>
              <a:rPr lang="en-US" sz="2400" dirty="0" err="1"/>
              <a:t>trực</a:t>
            </a:r>
            <a:r>
              <a:rPr lang="en-US" sz="2400" dirty="0"/>
              <a:t> </a:t>
            </a:r>
            <a:r>
              <a:rPr lang="en-US" sz="2400" dirty="0" err="1"/>
              <a:t>tuyến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 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người</a:t>
            </a:r>
            <a:r>
              <a:rPr lang="en-US" sz="2400" dirty="0"/>
              <a:t> </a:t>
            </a:r>
            <a:r>
              <a:rPr lang="en-US" sz="2400" dirty="0" err="1"/>
              <a:t>khác</a:t>
            </a:r>
            <a:r>
              <a:rPr lang="en-US" sz="2400" dirty="0"/>
              <a:t> </a:t>
            </a:r>
            <a:r>
              <a:rPr lang="en-US" sz="2400" dirty="0" err="1"/>
              <a:t>thấy</a:t>
            </a:r>
            <a:r>
              <a:rPr lang="en-US" sz="2400" dirty="0"/>
              <a:t>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đang</a:t>
            </a:r>
            <a:r>
              <a:rPr lang="en-US" sz="2400" dirty="0"/>
              <a:t> </a:t>
            </a: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Webcam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thực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cuộc</a:t>
            </a:r>
            <a:r>
              <a:rPr lang="en-US" sz="2400" dirty="0"/>
              <a:t> </a:t>
            </a:r>
            <a:r>
              <a:rPr lang="en-US" sz="2400" dirty="0" err="1"/>
              <a:t>gọi</a:t>
            </a:r>
            <a:r>
              <a:rPr lang="en-US" sz="2400" dirty="0"/>
              <a:t>/</a:t>
            </a:r>
            <a:r>
              <a:rPr lang="en-US" sz="2400" dirty="0" err="1"/>
              <a:t>hội</a:t>
            </a:r>
            <a:r>
              <a:rPr lang="en-US" sz="2400" dirty="0"/>
              <a:t> </a:t>
            </a:r>
            <a:r>
              <a:rPr lang="en-US" sz="2400" dirty="0" err="1"/>
              <a:t>nghị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  </a:t>
            </a:r>
            <a:r>
              <a:rPr lang="en-US" sz="2400" dirty="0" err="1"/>
              <a:t>Bạn</a:t>
            </a:r>
            <a:r>
              <a:rPr lang="en-US" sz="2400" dirty="0"/>
              <a:t> </a:t>
            </a:r>
            <a:r>
              <a:rPr lang="en-US" sz="2400" dirty="0" err="1"/>
              <a:t>cũng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cấu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phần</a:t>
            </a:r>
            <a:r>
              <a:rPr lang="en-US" sz="2400" dirty="0"/>
              <a:t> </a:t>
            </a:r>
            <a:r>
              <a:rPr lang="en-US" sz="2400" dirty="0" err="1"/>
              <a:t>mềm</a:t>
            </a:r>
            <a:r>
              <a:rPr lang="en-US" sz="2400" dirty="0"/>
              <a:t> </a:t>
            </a:r>
            <a:r>
              <a:rPr lang="en-US" sz="2400" dirty="0" err="1"/>
              <a:t>truyền</a:t>
            </a:r>
            <a:r>
              <a:rPr lang="en-US" sz="2400" dirty="0"/>
              <a:t> </a:t>
            </a:r>
            <a:r>
              <a:rPr lang="en-US" sz="2400" dirty="0" err="1"/>
              <a:t>thông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thay</a:t>
            </a:r>
            <a:r>
              <a:rPr lang="en-US" sz="2400" dirty="0"/>
              <a:t> </a:t>
            </a:r>
            <a:r>
              <a:rPr lang="en-US" sz="2400" dirty="0" err="1"/>
              <a:t>đổi</a:t>
            </a:r>
            <a:r>
              <a:rPr lang="en-US" sz="2400" dirty="0"/>
              <a:t> </a:t>
            </a:r>
            <a:r>
              <a:rPr lang="en-US" sz="2400" dirty="0" err="1"/>
              <a:t>trạng</a:t>
            </a:r>
            <a:r>
              <a:rPr lang="en-US" sz="2400" dirty="0"/>
              <a:t> </a:t>
            </a:r>
            <a:r>
              <a:rPr lang="en-US" sz="2400" dirty="0" err="1"/>
              <a:t>thái</a:t>
            </a:r>
            <a:r>
              <a:rPr lang="en-US" sz="2400" dirty="0"/>
              <a:t> </a:t>
            </a:r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cách</a:t>
            </a:r>
            <a:r>
              <a:rPr lang="en-US" sz="2400" dirty="0"/>
              <a:t> </a:t>
            </a:r>
            <a:r>
              <a:rPr lang="en-US" sz="2400" dirty="0" err="1"/>
              <a:t>tự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endParaRPr lang="en-US" sz="2400" dirty="0"/>
          </a:p>
          <a:p>
            <a:pPr>
              <a:lnSpc>
                <a:spcPct val="150000"/>
              </a:lnSpc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7219773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8229600" cy="563563"/>
          </a:xfrm>
        </p:spPr>
        <p:txBody>
          <a:bodyPr>
            <a:noAutofit/>
          </a:bodyPr>
          <a:lstStyle/>
          <a:p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xã</a:t>
            </a:r>
            <a:r>
              <a:rPr lang="en-US" sz="2800" dirty="0"/>
              <a:t> </a:t>
            </a:r>
            <a:r>
              <a:rPr lang="en-US" sz="2800" dirty="0" err="1"/>
              <a:t>hội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điều</a:t>
            </a:r>
            <a:r>
              <a:rPr lang="en-US" sz="2800" dirty="0"/>
              <a:t> </a:t>
            </a:r>
            <a:r>
              <a:rPr lang="en-US" sz="2800" dirty="0" err="1"/>
              <a:t>khiển</a:t>
            </a:r>
            <a:r>
              <a:rPr lang="en-US" sz="2800" dirty="0"/>
              <a:t> </a:t>
            </a:r>
            <a:r>
              <a:rPr lang="en-US" sz="2800" dirty="0" err="1"/>
              <a:t>truy</a:t>
            </a:r>
            <a:r>
              <a:rPr lang="en-US" sz="2800" dirty="0"/>
              <a:t> </a:t>
            </a:r>
            <a:r>
              <a:rPr lang="en-US" sz="2800" dirty="0" err="1" smtClean="0"/>
              <a:t>cập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81200"/>
            <a:ext cx="8458200" cy="403860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vài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mạng</a:t>
            </a:r>
            <a:r>
              <a:rPr lang="en-US" sz="2000" dirty="0"/>
              <a:t> </a:t>
            </a:r>
            <a:r>
              <a:rPr lang="en-US" sz="2000" dirty="0" err="1"/>
              <a:t>xã</a:t>
            </a:r>
            <a:r>
              <a:rPr lang="en-US" sz="2000" dirty="0"/>
              <a:t> </a:t>
            </a:r>
            <a:r>
              <a:rPr lang="en-US" sz="2000" dirty="0" err="1"/>
              <a:t>hội</a:t>
            </a:r>
            <a:r>
              <a:rPr lang="en-US" sz="2000" dirty="0"/>
              <a:t> </a:t>
            </a:r>
            <a:r>
              <a:rPr lang="en-US" sz="2000" dirty="0" err="1"/>
              <a:t>cũng</a:t>
            </a:r>
            <a:r>
              <a:rPr lang="en-US" sz="2000" dirty="0"/>
              <a:t> </a:t>
            </a:r>
            <a:r>
              <a:rPr lang="en-US" sz="2000" dirty="0" err="1"/>
              <a:t>đưa</a:t>
            </a:r>
            <a:r>
              <a:rPr lang="en-US" sz="2000" dirty="0"/>
              <a:t>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bộ</a:t>
            </a:r>
            <a:r>
              <a:rPr lang="en-US" sz="2000" dirty="0"/>
              <a:t> </a:t>
            </a:r>
            <a:r>
              <a:rPr lang="en-US" sz="2000" dirty="0" err="1"/>
              <a:t>nhận</a:t>
            </a:r>
            <a:r>
              <a:rPr lang="en-US" sz="2000" dirty="0"/>
              <a:t> </a:t>
            </a:r>
            <a:r>
              <a:rPr lang="en-US" sz="2000" dirty="0" err="1"/>
              <a:t>biết</a:t>
            </a:r>
            <a:r>
              <a:rPr lang="en-US" sz="2000" dirty="0"/>
              <a:t> </a:t>
            </a:r>
            <a:r>
              <a:rPr lang="en-US" sz="2000" dirty="0" err="1"/>
              <a:t>sự</a:t>
            </a:r>
            <a:r>
              <a:rPr lang="en-US" sz="2000" dirty="0"/>
              <a:t> </a:t>
            </a:r>
            <a:r>
              <a:rPr lang="en-US" sz="2000" dirty="0" err="1"/>
              <a:t>hiện</a:t>
            </a:r>
            <a:r>
              <a:rPr lang="en-US" sz="2000" dirty="0"/>
              <a:t> </a:t>
            </a:r>
            <a:r>
              <a:rPr lang="en-US" sz="2000" dirty="0" err="1"/>
              <a:t>diện</a:t>
            </a:r>
            <a:r>
              <a:rPr lang="en-US" sz="2000" dirty="0"/>
              <a:t> </a:t>
            </a:r>
            <a:r>
              <a:rPr lang="en-US" sz="2000" dirty="0" err="1"/>
              <a:t>để</a:t>
            </a:r>
            <a:r>
              <a:rPr lang="en-US" sz="2000" dirty="0"/>
              <a:t> </a:t>
            </a:r>
            <a:r>
              <a:rPr lang="en-US" sz="2000" dirty="0" err="1"/>
              <a:t>hiển</a:t>
            </a:r>
            <a:r>
              <a:rPr lang="en-US" sz="2000" dirty="0"/>
              <a:t> </a:t>
            </a:r>
            <a:r>
              <a:rPr lang="en-US" sz="2000" dirty="0" err="1"/>
              <a:t>thị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trực</a:t>
            </a:r>
            <a:r>
              <a:rPr lang="en-US" sz="2000" dirty="0"/>
              <a:t> </a:t>
            </a:r>
            <a:r>
              <a:rPr lang="en-US" sz="2000" dirty="0" err="1"/>
              <a:t>tuyến</a:t>
            </a: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  </a:t>
            </a:r>
            <a:r>
              <a:rPr lang="en-US" sz="2000" dirty="0" err="1"/>
              <a:t>Hầu</a:t>
            </a:r>
            <a:r>
              <a:rPr lang="en-US" sz="2000" dirty="0"/>
              <a:t> </a:t>
            </a:r>
            <a:r>
              <a:rPr lang="en-US" sz="2000" dirty="0" err="1"/>
              <a:t>hết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mạng</a:t>
            </a:r>
            <a:r>
              <a:rPr lang="en-US" sz="2000" dirty="0"/>
              <a:t> </a:t>
            </a:r>
            <a:r>
              <a:rPr lang="en-US" sz="2000" dirty="0" err="1"/>
              <a:t>xã</a:t>
            </a:r>
            <a:r>
              <a:rPr lang="en-US" sz="2000" dirty="0"/>
              <a:t> </a:t>
            </a:r>
            <a:r>
              <a:rPr lang="en-US" sz="2000" dirty="0" err="1"/>
              <a:t>hội</a:t>
            </a:r>
            <a:r>
              <a:rPr lang="en-US" sz="2000" dirty="0"/>
              <a:t> </a:t>
            </a:r>
            <a:r>
              <a:rPr lang="en-US" sz="2000" dirty="0" err="1"/>
              <a:t>cũng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phép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thiết</a:t>
            </a:r>
            <a:r>
              <a:rPr lang="en-US" sz="2000" dirty="0"/>
              <a:t> </a:t>
            </a:r>
            <a:r>
              <a:rPr lang="en-US" sz="2000" dirty="0" err="1"/>
              <a:t>lập</a:t>
            </a:r>
            <a:r>
              <a:rPr lang="en-US" sz="2000" dirty="0"/>
              <a:t> </a:t>
            </a:r>
            <a:r>
              <a:rPr lang="en-US" sz="2000" dirty="0" err="1"/>
              <a:t>điều</a:t>
            </a:r>
            <a:r>
              <a:rPr lang="en-US" sz="2000" dirty="0"/>
              <a:t> </a:t>
            </a:r>
            <a:r>
              <a:rPr lang="en-US" sz="2000" dirty="0" err="1"/>
              <a:t>khiển</a:t>
            </a:r>
            <a:r>
              <a:rPr lang="en-US" sz="2000" dirty="0"/>
              <a:t> </a:t>
            </a:r>
            <a:r>
              <a:rPr lang="en-US" sz="2000" dirty="0" err="1"/>
              <a:t>những</a:t>
            </a:r>
            <a:r>
              <a:rPr lang="en-US" sz="2000" dirty="0"/>
              <a:t> </a:t>
            </a:r>
            <a:r>
              <a:rPr lang="en-US" sz="2000" dirty="0" err="1"/>
              <a:t>ai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xem</a:t>
            </a:r>
            <a:r>
              <a:rPr lang="en-US" sz="2000" dirty="0"/>
              <a:t> </a:t>
            </a:r>
            <a:r>
              <a:rPr lang="en-US" sz="2000" dirty="0" err="1"/>
              <a:t>được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, </a:t>
            </a:r>
            <a:r>
              <a:rPr lang="en-US" sz="2000" dirty="0" err="1"/>
              <a:t>ai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xem</a:t>
            </a:r>
            <a:r>
              <a:rPr lang="en-US" sz="2000" dirty="0"/>
              <a:t> </a:t>
            </a:r>
            <a:r>
              <a:rPr lang="en-US" sz="2000" dirty="0" err="1"/>
              <a:t>thông</a:t>
            </a:r>
            <a:r>
              <a:rPr lang="en-US" sz="2000" dirty="0"/>
              <a:t> tin </a:t>
            </a:r>
            <a:r>
              <a:rPr lang="en-US" sz="2000" dirty="0" err="1"/>
              <a:t>hồ</a:t>
            </a:r>
            <a:r>
              <a:rPr lang="en-US" sz="2000" dirty="0"/>
              <a:t> </a:t>
            </a:r>
            <a:r>
              <a:rPr lang="en-US" sz="2000" dirty="0" err="1"/>
              <a:t>sơ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ai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đăng</a:t>
            </a:r>
            <a:r>
              <a:rPr lang="en-US" sz="2000" dirty="0"/>
              <a:t> </a:t>
            </a: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bình</a:t>
            </a:r>
            <a:r>
              <a:rPr lang="en-US" sz="2000" dirty="0"/>
              <a:t> </a:t>
            </a:r>
            <a:r>
              <a:rPr lang="en-US" sz="2000" dirty="0" err="1"/>
              <a:t>luận</a:t>
            </a:r>
            <a:r>
              <a:rPr lang="en-US" sz="2000" dirty="0"/>
              <a:t> </a:t>
            </a:r>
            <a:r>
              <a:rPr lang="en-US" sz="2000" dirty="0" err="1"/>
              <a:t>lên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endParaRPr lang="en-US" sz="2000" dirty="0"/>
          </a:p>
          <a:p>
            <a:pPr algn="just">
              <a:lnSpc>
                <a:spcPct val="150000"/>
              </a:lnSpc>
            </a:pPr>
            <a:r>
              <a:rPr lang="en-US" sz="2000" dirty="0"/>
              <a:t> 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đăng</a:t>
            </a:r>
            <a:r>
              <a:rPr lang="en-US" sz="2000" dirty="0"/>
              <a:t> </a:t>
            </a:r>
            <a:r>
              <a:rPr lang="en-US" sz="2000" dirty="0" err="1"/>
              <a:t>bình</a:t>
            </a:r>
            <a:r>
              <a:rPr lang="en-US" sz="2000" dirty="0"/>
              <a:t> </a:t>
            </a:r>
            <a:r>
              <a:rPr lang="en-US" sz="2000" dirty="0" err="1"/>
              <a:t>luận</a:t>
            </a:r>
            <a:r>
              <a:rPr lang="en-US" sz="2000" dirty="0"/>
              <a:t> </a:t>
            </a:r>
            <a:r>
              <a:rPr lang="en-US" sz="2000" dirty="0" err="1"/>
              <a:t>lên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một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r>
              <a:rPr lang="en-US" sz="2000" dirty="0"/>
              <a:t>,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có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xác</a:t>
            </a:r>
            <a:r>
              <a:rPr lang="en-US" sz="2000" dirty="0"/>
              <a:t> </a:t>
            </a:r>
            <a:r>
              <a:rPr lang="en-US" sz="2000" dirty="0" err="1"/>
              <a:t>định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nào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muốn</a:t>
            </a:r>
            <a:r>
              <a:rPr lang="en-US" sz="2000" dirty="0"/>
              <a:t> chia </a:t>
            </a:r>
            <a:r>
              <a:rPr lang="en-US" sz="2000" dirty="0" err="1"/>
              <a:t>sẻ</a:t>
            </a:r>
            <a:r>
              <a:rPr lang="en-US" sz="2000" dirty="0"/>
              <a:t> </a:t>
            </a:r>
            <a:r>
              <a:rPr lang="en-US" sz="2000" dirty="0" err="1"/>
              <a:t>bình</a:t>
            </a:r>
            <a:r>
              <a:rPr lang="en-US" sz="2000" dirty="0"/>
              <a:t> </a:t>
            </a:r>
            <a:r>
              <a:rPr lang="en-US" sz="2000" dirty="0" err="1"/>
              <a:t>luận</a:t>
            </a:r>
            <a:r>
              <a:rPr lang="en-US" sz="2000" dirty="0"/>
              <a:t> </a:t>
            </a:r>
            <a:r>
              <a:rPr lang="en-US" sz="2000" dirty="0" err="1"/>
              <a:t>của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mọi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xem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đó</a:t>
            </a:r>
            <a:r>
              <a:rPr lang="en-US" sz="2000" dirty="0"/>
              <a:t>, </a:t>
            </a:r>
            <a:r>
              <a:rPr lang="en-US" sz="2000" dirty="0" err="1"/>
              <a:t>hoặc</a:t>
            </a:r>
            <a:r>
              <a:rPr lang="en-US" sz="2000" dirty="0"/>
              <a:t> </a:t>
            </a:r>
            <a:r>
              <a:rPr lang="en-US" sz="2000" dirty="0" err="1"/>
              <a:t>chỉ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người</a:t>
            </a:r>
            <a:r>
              <a:rPr lang="en-US" sz="2000" dirty="0"/>
              <a:t> </a:t>
            </a:r>
            <a:r>
              <a:rPr lang="en-US" sz="2000" dirty="0" err="1"/>
              <a:t>sở</a:t>
            </a:r>
            <a:r>
              <a:rPr lang="en-US" sz="2000" dirty="0"/>
              <a:t> </a:t>
            </a:r>
            <a:r>
              <a:rPr lang="en-US" sz="2000" dirty="0" err="1"/>
              <a:t>hữu</a:t>
            </a:r>
            <a:r>
              <a:rPr lang="en-US" sz="2000" dirty="0"/>
              <a:t> </a:t>
            </a:r>
            <a:r>
              <a:rPr lang="en-US" sz="2000" dirty="0" err="1"/>
              <a:t>trang</a:t>
            </a:r>
            <a:r>
              <a:rPr lang="en-US" sz="2000" dirty="0"/>
              <a:t> </a:t>
            </a:r>
            <a:r>
              <a:rPr lang="en-US" sz="2000" dirty="0" err="1"/>
              <a:t>mà</a:t>
            </a:r>
            <a:r>
              <a:rPr lang="en-US" sz="2000" dirty="0"/>
              <a:t> </a:t>
            </a:r>
            <a:r>
              <a:rPr lang="en-US" sz="2000" dirty="0" err="1"/>
              <a:t>bạn</a:t>
            </a:r>
            <a:r>
              <a:rPr lang="en-US" sz="2000" dirty="0"/>
              <a:t> </a:t>
            </a:r>
            <a:r>
              <a:rPr lang="en-US" sz="2000" dirty="0" err="1"/>
              <a:t>bình</a:t>
            </a:r>
            <a:r>
              <a:rPr lang="en-US" sz="2000" dirty="0"/>
              <a:t> </a:t>
            </a:r>
            <a:r>
              <a:rPr lang="en-US" sz="2000" dirty="0" err="1"/>
              <a:t>luận</a:t>
            </a:r>
            <a:endParaRPr lang="en-US" sz="2000" dirty="0"/>
          </a:p>
          <a:p>
            <a:pPr algn="just">
              <a:lnSpc>
                <a:spcPct val="15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4226331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&amp; thực hành</a:t>
            </a:r>
          </a:p>
        </p:txBody>
      </p:sp>
      <p:sp>
        <p:nvSpPr>
          <p:cNvPr id="358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altLang="en-US" smtClean="0"/>
              <a:t>Trả lời trắc nghiệm</a:t>
            </a:r>
          </a:p>
          <a:p>
            <a:pPr algn="just"/>
            <a:r>
              <a:rPr lang="en-US" altLang="en-US" smtClean="0"/>
              <a:t>Đặt câu hỏi</a:t>
            </a:r>
          </a:p>
          <a:p>
            <a:pPr algn="just"/>
            <a:r>
              <a:rPr lang="en-US" altLang="en-US" smtClean="0"/>
              <a:t>Bài tập về nhà</a:t>
            </a:r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358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B0A72A11-07B2-4E46-9CC1-13DF99AF9767}" type="slidenum">
              <a:rPr lang="en-US" altLang="en-US" smtClean="0">
                <a:solidFill>
                  <a:schemeClr val="bg1"/>
                </a:solidFill>
              </a:rPr>
              <a:pPr/>
              <a:t>36</a:t>
            </a:fld>
            <a:endParaRPr lang="en-US" altLang="en-US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6935" y="3589337"/>
            <a:ext cx="5563065" cy="2971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Bài tập về nhà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800" smtClean="0"/>
              <a:t>Hãy thực hiện những yêu cầu sau :</a:t>
            </a:r>
          </a:p>
          <a:p>
            <a:pPr lvl="1"/>
            <a:r>
              <a:rPr lang="en-US" altLang="en-US" smtClean="0"/>
              <a:t>Liệt kê các </a:t>
            </a:r>
            <a:r>
              <a:rPr lang="en-US" altLang="en-US" smtClean="0"/>
              <a:t>chú ý trong việc sử dụng thư điện tử</a:t>
            </a:r>
            <a:endParaRPr lang="vi-VN" altLang="en-US" sz="2400" smtClean="0"/>
          </a:p>
          <a:p>
            <a:pPr lvl="1"/>
            <a:r>
              <a:rPr lang="en-US" altLang="en-US" sz="2400" smtClean="0"/>
              <a:t>Liệt kê các ứng dụng mail điện tử</a:t>
            </a:r>
            <a:endParaRPr lang="vi-VN" altLang="en-US" sz="2400" smtClean="0"/>
          </a:p>
          <a:p>
            <a:pPr lvl="1"/>
            <a:r>
              <a:rPr lang="en-US" altLang="en-US" sz="2400" smtClean="0"/>
              <a:t>Liệt kê các điều khoản trong các bộ luật liên quan đến thư điện tử</a:t>
            </a:r>
          </a:p>
          <a:p>
            <a:r>
              <a:rPr lang="en-US" altLang="en-US" smtClean="0"/>
              <a:t>Chú </a:t>
            </a:r>
            <a:r>
              <a:rPr lang="en-US" altLang="en-US" smtClean="0"/>
              <a:t>ý: tên file phải là tên của mình viết theo dạng ký pháp Pascal, vd: NguyenVanAn</a:t>
            </a:r>
            <a:endParaRPr lang="en-US" altLang="en-US" sz="2400" smtClean="0"/>
          </a:p>
        </p:txBody>
      </p:sp>
      <p:sp>
        <p:nvSpPr>
          <p:cNvPr id="36869" name="Footer Placeholder 4"/>
          <p:cNvSpPr>
            <a:spLocks noGrp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>
                <a:solidFill>
                  <a:schemeClr val="bg1"/>
                </a:solidFill>
              </a:rPr>
              <a:t>www.sanghv.com</a:t>
            </a: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4B61D09B-6D1B-4D2D-BDE7-1B04C5BBCCEF}" type="slidenum">
              <a:rPr lang="en-US" altLang="en-US" smtClean="0">
                <a:solidFill>
                  <a:schemeClr val="bg1"/>
                </a:solidFill>
              </a:rPr>
              <a:pPr/>
              <a:t>37</a:t>
            </a:fld>
            <a:endParaRPr lang="en-US" altLang="en-US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 noTextEdit="1"/>
          </p:cNvSpPr>
          <p:nvPr/>
        </p:nvSpPr>
        <p:spPr bwMode="gray">
          <a:xfrm>
            <a:off x="2175669" y="3048000"/>
            <a:ext cx="44958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en-US" sz="3600" b="1" kern="10">
                <a:ln w="190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chemeClr val="accent1"/>
                </a:solidFill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Thank You !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subTitle" idx="1"/>
          </p:nvPr>
        </p:nvSpPr>
        <p:spPr bwMode="black">
          <a:xfrm>
            <a:off x="1524000" y="5410200"/>
            <a:ext cx="2819400" cy="381000"/>
          </a:xfrm>
        </p:spPr>
        <p:txBody>
          <a:bodyPr/>
          <a:lstStyle/>
          <a:p>
            <a:r>
              <a:rPr lang="en-US" altLang="en-US" sz="3200" smtClean="0"/>
              <a:t>Khoa CNTT</a:t>
            </a:r>
          </a:p>
          <a:p>
            <a:endParaRPr lang="en-US" altLang="en-US" sz="320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918" y="381000"/>
            <a:ext cx="2126164" cy="2126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emePP_nvdon">
  <a:themeElements>
    <a:clrScheme name="Default Design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PP_nvdon" id="{7B68A0F4-F325-4874-894E-B9E7D737E050}" vid="{CCCAF17B-6651-4D49-9705-493E5A594B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ThemePP_nvdon</Template>
  <TotalTime>0</TotalTime>
  <Words>2244</Words>
  <Application>Microsoft Office PowerPoint</Application>
  <PresentationFormat>On-screen Show (4:3)</PresentationFormat>
  <Paragraphs>160</Paragraphs>
  <Slides>38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Calibri</vt:lpstr>
      <vt:lpstr>Wingdings</vt:lpstr>
      <vt:lpstr>ThemePP_nvdon</vt:lpstr>
      <vt:lpstr>Image</vt:lpstr>
      <vt:lpstr>Internet và An toàn dữ liệu</vt:lpstr>
      <vt:lpstr>Chương 2: Thư điện tử (Email)</vt:lpstr>
      <vt:lpstr>Khái niệm</vt:lpstr>
      <vt:lpstr>Tôi có thể giao tiếp bằng cách nào?</vt:lpstr>
      <vt:lpstr>Mô hình thư điện tử</vt:lpstr>
      <vt:lpstr>Thuộc tính thư điện tử</vt:lpstr>
      <vt:lpstr>Thuộc tính thư điện tử</vt:lpstr>
      <vt:lpstr>Tin nhắn tức thời</vt:lpstr>
      <vt:lpstr>IM – Instance Message</vt:lpstr>
      <vt:lpstr>IM</vt:lpstr>
      <vt:lpstr>IM</vt:lpstr>
      <vt:lpstr>IM</vt:lpstr>
      <vt:lpstr>Sử dụng các tính năng đa phương tiện</vt:lpstr>
      <vt:lpstr>Sử dụng các tính năng đa phương tiện</vt:lpstr>
      <vt:lpstr>Tin nhắn văn bản</vt:lpstr>
      <vt:lpstr>Tin nhắn văn bản</vt:lpstr>
      <vt:lpstr>Truyền thông chéo (Crossing Over)</vt:lpstr>
      <vt:lpstr>Truyền thông chéo (Crossing Over)</vt:lpstr>
      <vt:lpstr>PowerPoint Presentation</vt:lpstr>
      <vt:lpstr>VoIP</vt:lpstr>
      <vt:lpstr>VoIP</vt:lpstr>
      <vt:lpstr>Hội nghị truyền hình</vt:lpstr>
      <vt:lpstr>Hội nghị truyền hình</vt:lpstr>
      <vt:lpstr>Hội nghị truyền hình</vt:lpstr>
      <vt:lpstr>Phòng trò chuyện trực tuyến</vt:lpstr>
      <vt:lpstr>Phòng trò chuyện trực tuyến</vt:lpstr>
      <vt:lpstr>Các trang mạng xã hội</vt:lpstr>
      <vt:lpstr>Các trang mạng xã hội</vt:lpstr>
      <vt:lpstr>Nhật ký cá nhân trực tuyến</vt:lpstr>
      <vt:lpstr>Nhật ký cá nhân trực tuyến</vt:lpstr>
      <vt:lpstr>Nhật ký cá nhân trực tuyến</vt:lpstr>
      <vt:lpstr>Nhật ký cá nhân trực tuyến</vt:lpstr>
      <vt:lpstr>Sự hiện diện</vt:lpstr>
      <vt:lpstr>Sự hiện diện</vt:lpstr>
      <vt:lpstr>Các phương tiện xã hội và điều khiển truy cập</vt:lpstr>
      <vt:lpstr>Bài tập &amp; thực hành</vt:lpstr>
      <vt:lpstr>Bài tập về nhà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2020-03-26T14:08:46Z</dcterms:created>
  <dcterms:modified xsi:type="dcterms:W3CDTF">2020-05-06T03:47:30Z</dcterms:modified>
</cp:coreProperties>
</file>